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49"/>
  </p:notesMasterIdLst>
  <p:sldIdLst>
    <p:sldId id="256" r:id="rId2"/>
    <p:sldId id="291" r:id="rId3"/>
    <p:sldId id="305" r:id="rId4"/>
    <p:sldId id="351" r:id="rId5"/>
    <p:sldId id="352" r:id="rId6"/>
    <p:sldId id="353" r:id="rId7"/>
    <p:sldId id="354" r:id="rId8"/>
    <p:sldId id="355" r:id="rId9"/>
    <p:sldId id="358" r:id="rId10"/>
    <p:sldId id="359" r:id="rId11"/>
    <p:sldId id="379" r:id="rId12"/>
    <p:sldId id="360" r:id="rId13"/>
    <p:sldId id="364" r:id="rId14"/>
    <p:sldId id="362" r:id="rId15"/>
    <p:sldId id="361" r:id="rId16"/>
    <p:sldId id="365" r:id="rId17"/>
    <p:sldId id="366" r:id="rId18"/>
    <p:sldId id="383" r:id="rId19"/>
    <p:sldId id="376" r:id="rId20"/>
    <p:sldId id="380" r:id="rId21"/>
    <p:sldId id="381" r:id="rId22"/>
    <p:sldId id="387" r:id="rId23"/>
    <p:sldId id="390" r:id="rId24"/>
    <p:sldId id="391" r:id="rId25"/>
    <p:sldId id="388" r:id="rId26"/>
    <p:sldId id="394" r:id="rId27"/>
    <p:sldId id="395" r:id="rId28"/>
    <p:sldId id="397" r:id="rId29"/>
    <p:sldId id="398" r:id="rId30"/>
    <p:sldId id="377" r:id="rId31"/>
    <p:sldId id="386" r:id="rId32"/>
    <p:sldId id="382" r:id="rId33"/>
    <p:sldId id="385" r:id="rId34"/>
    <p:sldId id="396" r:id="rId35"/>
    <p:sldId id="400" r:id="rId36"/>
    <p:sldId id="401" r:id="rId37"/>
    <p:sldId id="370" r:id="rId38"/>
    <p:sldId id="371" r:id="rId39"/>
    <p:sldId id="368" r:id="rId40"/>
    <p:sldId id="374" r:id="rId41"/>
    <p:sldId id="389" r:id="rId42"/>
    <p:sldId id="392" r:id="rId43"/>
    <p:sldId id="369" r:id="rId44"/>
    <p:sldId id="372" r:id="rId45"/>
    <p:sldId id="373" r:id="rId46"/>
    <p:sldId id="378" r:id="rId47"/>
    <p:sldId id="350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66"/>
    <a:srgbClr val="1E1E8C"/>
    <a:srgbClr val="CC0000"/>
    <a:srgbClr val="DADA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7" autoAdjust="0"/>
    <p:restoredTop sz="94869" autoAdjust="0"/>
  </p:normalViewPr>
  <p:slideViewPr>
    <p:cSldViewPr>
      <p:cViewPr varScale="1">
        <p:scale>
          <a:sx n="86" d="100"/>
          <a:sy n="86" d="100"/>
        </p:scale>
        <p:origin x="1354" y="62"/>
      </p:cViewPr>
      <p:guideLst/>
    </p:cSldViewPr>
  </p:slideViewPr>
  <p:outlineViewPr>
    <p:cViewPr>
      <p:scale>
        <a:sx n="33" d="100"/>
        <a:sy n="33" d="100"/>
      </p:scale>
      <p:origin x="0" y="-11578"/>
    </p:cViewPr>
  </p:outlineViewPr>
  <p:notesTextViewPr>
    <p:cViewPr>
      <p:scale>
        <a:sx n="1" d="1"/>
        <a:sy n="1" d="1"/>
      </p:scale>
      <p:origin x="0" y="0"/>
    </p:cViewPr>
  </p:notesTextViewPr>
  <p:gridSpacing cx="1080001" cy="108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CD747-755D-4D4D-A50D-482537AB376F}" type="datetimeFigureOut">
              <a:rPr lang="zh-CN" altLang="en-US" smtClean="0"/>
              <a:t>2024/12/8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06D52-CD20-4FEC-BDD4-EF4517D375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843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60" name="Group 24">
            <a:extLst>
              <a:ext uri="{FF2B5EF4-FFF2-40B4-BE49-F238E27FC236}">
                <a16:creationId xmlns:a16="http://schemas.microsoft.com/office/drawing/2014/main" id="{0B5182DF-6FF8-B0B6-7F07-127602716B9E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39938" name="Rectangle 2">
              <a:extLst>
                <a:ext uri="{FF2B5EF4-FFF2-40B4-BE49-F238E27FC236}">
                  <a16:creationId xmlns:a16="http://schemas.microsoft.com/office/drawing/2014/main" id="{57EC6DB8-3AB0-788C-76DE-13B0050E387F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9942" name="Rectangle 6">
              <a:extLst>
                <a:ext uri="{FF2B5EF4-FFF2-40B4-BE49-F238E27FC236}">
                  <a16:creationId xmlns:a16="http://schemas.microsoft.com/office/drawing/2014/main" id="{107130A7-25CE-B551-580B-B70EFCD2A33F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39958" name="Group 22">
              <a:extLst>
                <a:ext uri="{FF2B5EF4-FFF2-40B4-BE49-F238E27FC236}">
                  <a16:creationId xmlns:a16="http://schemas.microsoft.com/office/drawing/2014/main" id="{BFC83649-37E3-6594-C83A-0E5E338C64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9943" name="Rectangle 7">
                <a:extLst>
                  <a:ext uri="{FF2B5EF4-FFF2-40B4-BE49-F238E27FC236}">
                    <a16:creationId xmlns:a16="http://schemas.microsoft.com/office/drawing/2014/main" id="{D5D769CF-4A25-3036-5D77-C209013192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4" name="Rectangle 8">
                <a:extLst>
                  <a:ext uri="{FF2B5EF4-FFF2-40B4-BE49-F238E27FC236}">
                    <a16:creationId xmlns:a16="http://schemas.microsoft.com/office/drawing/2014/main" id="{E649C32B-965E-636D-F861-AD4516927A0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5" name="Rectangle 9">
                <a:extLst>
                  <a:ext uri="{FF2B5EF4-FFF2-40B4-BE49-F238E27FC236}">
                    <a16:creationId xmlns:a16="http://schemas.microsoft.com/office/drawing/2014/main" id="{46DB70F7-3902-69FC-9C40-41F8847DEFD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6" name="Rectangle 10">
                <a:extLst>
                  <a:ext uri="{FF2B5EF4-FFF2-40B4-BE49-F238E27FC236}">
                    <a16:creationId xmlns:a16="http://schemas.microsoft.com/office/drawing/2014/main" id="{41E00171-5E79-DF6E-D27F-B73B6F534BB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7" name="Rectangle 11">
                <a:extLst>
                  <a:ext uri="{FF2B5EF4-FFF2-40B4-BE49-F238E27FC236}">
                    <a16:creationId xmlns:a16="http://schemas.microsoft.com/office/drawing/2014/main" id="{542A57EF-35A9-2939-8F9D-E6634EEB298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8" name="Rectangle 12">
                <a:extLst>
                  <a:ext uri="{FF2B5EF4-FFF2-40B4-BE49-F238E27FC236}">
                    <a16:creationId xmlns:a16="http://schemas.microsoft.com/office/drawing/2014/main" id="{F19F0F34-C003-D0C8-D4A7-4DE6E1B28AE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9" name="Rectangle 13">
                <a:extLst>
                  <a:ext uri="{FF2B5EF4-FFF2-40B4-BE49-F238E27FC236}">
                    <a16:creationId xmlns:a16="http://schemas.microsoft.com/office/drawing/2014/main" id="{FB350BBF-50D8-66FE-AFC5-CC21B30D2E9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50" name="Rectangle 14">
                <a:extLst>
                  <a:ext uri="{FF2B5EF4-FFF2-40B4-BE49-F238E27FC236}">
                    <a16:creationId xmlns:a16="http://schemas.microsoft.com/office/drawing/2014/main" id="{DD58724E-4F95-E0B4-C0B6-1A0EAD8173C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51" name="Rectangle 15">
                <a:extLst>
                  <a:ext uri="{FF2B5EF4-FFF2-40B4-BE49-F238E27FC236}">
                    <a16:creationId xmlns:a16="http://schemas.microsoft.com/office/drawing/2014/main" id="{268F066C-2E59-C17A-7481-59C73BC44CE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52" name="Rectangle 16">
                <a:extLst>
                  <a:ext uri="{FF2B5EF4-FFF2-40B4-BE49-F238E27FC236}">
                    <a16:creationId xmlns:a16="http://schemas.microsoft.com/office/drawing/2014/main" id="{739FBD13-F5E5-D56A-8F03-67F103CAFE7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9939" name="Rectangle 3">
            <a:extLst>
              <a:ext uri="{FF2B5EF4-FFF2-40B4-BE49-F238E27FC236}">
                <a16:creationId xmlns:a16="http://schemas.microsoft.com/office/drawing/2014/main" id="{A1721B51-658F-F6BC-72FB-8DA6FDD1C2F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3456C45F-9DE8-92AA-DAC7-AB1C785FDFA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F088E691-16C3-CA10-34A6-3E9DF1D33B5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2C2FA3A-D083-482C-A7A2-C10EB8AA9ED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39953" name="Rectangle 17">
            <a:extLst>
              <a:ext uri="{FF2B5EF4-FFF2-40B4-BE49-F238E27FC236}">
                <a16:creationId xmlns:a16="http://schemas.microsoft.com/office/drawing/2014/main" id="{C162AB9C-1183-0509-D8AE-86165669DDD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  <a:endParaRPr lang="en-US" altLang="zh-CN" noProof="0" dirty="0"/>
          </a:p>
        </p:txBody>
      </p:sp>
      <p:sp>
        <p:nvSpPr>
          <p:cNvPr id="39954" name="Rectangle 18">
            <a:extLst>
              <a:ext uri="{FF2B5EF4-FFF2-40B4-BE49-F238E27FC236}">
                <a16:creationId xmlns:a16="http://schemas.microsoft.com/office/drawing/2014/main" id="{408C5BE9-E5E0-2F4F-0AC6-4F16AE0B230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400"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en-US" altLang="zh-CN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A3018-F885-15EA-44E1-D4E9F77A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F3F7AC-9945-0CF6-2608-808CA1A8F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6B3D9AB-67A5-4AC3-E947-E7CDCBA104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C54ED9-74BC-986A-B705-E61ADBFDFC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08F3097-3B98-4AEF-B8AC-E72999CCCE1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CD4646-929B-E103-91CF-09CB2FE58E4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9676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112EBF-10A6-DC98-F39A-4705CB79B2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5629D1-99CF-9D31-5BF2-6FCB483F7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355F1E-CA6D-FB75-01ED-5D5E73BF35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B951E5-0DEE-0539-B568-F1141CE6BF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E79B6F5-8B3A-4FBB-924F-AFF179C12E6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E2B3E97-F22C-E8CA-3F48-7E3D83FD5F5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9213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DD612-189B-BDEF-AA9B-5C2B964F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62DD9D-1E33-5054-A669-02C18F541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AA9DBE-ED49-0B03-010F-7779D4DC2A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F4AA19-6346-2A9F-6EF0-56034CE0BE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6FF182B-870A-4FE8-A470-49D8A1ADC9E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CF6286D-CDA7-A963-D5F5-866EFBC76E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946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8C036E-7C64-3226-FA93-67650EA66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BE37E3-7CBA-2618-DC4D-A78B15156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2EA58A-9B4B-D15C-8CE3-DA7B4DE2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632880-CAD1-579E-4C45-9CA1BF8087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E5AE8C2-0744-4DEE-B1FC-9DC920A5881E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E262242-D875-8B4D-4D8A-A69AB12CC06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7591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CDEC70-E5D0-A9E7-C832-2B5935580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BC31CD-7EBA-8736-FF3B-064D379426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C933CB-6F2C-BC3A-405F-7076B20D2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B7751A-02F5-485D-1AE0-FF988D5D34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0358B3-2BCD-6B00-1F81-23F5B73A60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2ED571-A155-4DAF-A7BA-FC292C02754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4CC8EBF-2F67-611C-8D1A-035458A3B4D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4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EA767-2D9D-CD02-7908-43FD430F9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7E952D-FF68-209E-136B-A7AEAD9AE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4A2F85-4D71-AA7F-AB41-1450BDE89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77573B-6B9F-3FB0-8784-814515BFC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CAA847-58CD-A0EE-F943-416A775E09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6E159B54-F640-D474-5D33-879BAC8B46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44611D-4EA1-0255-BB25-050294C7FE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94C7FC8-D44C-4120-A2E2-28ABEF80324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4C229C0C-2309-A774-8C9B-5ED42B9270F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7364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E71EE6-298D-CB95-E809-E1AFB367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91C3F6-9021-5A1F-5A27-65DBC7CFEB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E386A5-E545-8100-6ADA-6C7C250123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4A3C20-DD0A-46DE-8678-5EE50F97ABC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BFA10D-01E1-EA95-E441-D69B3F6195D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854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478CF66-816B-6415-4307-0512B9482F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7A5C7BD-456F-BF31-E59F-0C7F499129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F90929-780C-404C-AC0A-2B5DDEE8C29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73ABAD-4125-9BCA-B165-F7499E4AB0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7479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26660-ED82-56A2-2999-BE87AC34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9AF50E-0A2D-3148-5928-F1A791A92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ECD7A0-B70A-569E-458B-78C8F9072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3B37B6-DECF-CD44-D1D4-419D96CF85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5B3A09-C425-6CAA-01A7-312473A03B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8B84B69-0CC4-400B-88F3-FE1A677E044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BC65F7-8B2E-26CD-B021-AD3E047A68D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238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A29ED-0BF0-462B-A7D5-79BD08384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4430D3-1434-DBBE-AB66-02F180FF9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E4A192-E504-A7E7-DB02-353A47E0E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AACD69-7F5E-2E98-4A6C-2AFAC225B4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1A40FA-4FDC-C8EA-87D4-E3ACA1DFE9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020DC41-7869-4249-B541-831C0663F00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4EEF4A-F190-E91B-0F79-9D3FDF8C588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895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>
            <a:extLst>
              <a:ext uri="{FF2B5EF4-FFF2-40B4-BE49-F238E27FC236}">
                <a16:creationId xmlns:a16="http://schemas.microsoft.com/office/drawing/2014/main" id="{05D2D911-9750-3AAB-B3DE-9C3411021B3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F8456D5C-AD58-ACE1-DED9-C82DE226EB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fld id="{A9A97EF6-A80F-4715-AAFC-4564A637CB8E}" type="slidenum">
              <a:rPr lang="en-US" altLang="zh-CN"/>
              <a:pPr/>
              <a:t>‹#›</a:t>
            </a:fld>
            <a:endParaRPr lang="en-US" altLang="zh-CN" dirty="0"/>
          </a:p>
        </p:txBody>
      </p:sp>
      <p:grpSp>
        <p:nvGrpSpPr>
          <p:cNvPr id="38947" name="Group 35">
            <a:extLst>
              <a:ext uri="{FF2B5EF4-FFF2-40B4-BE49-F238E27FC236}">
                <a16:creationId xmlns:a16="http://schemas.microsoft.com/office/drawing/2014/main" id="{E3F19E3A-7BAB-4E6D-3F25-FE7097F2DF20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38917" name="Rectangle 5">
              <a:extLst>
                <a:ext uri="{FF2B5EF4-FFF2-40B4-BE49-F238E27FC236}">
                  <a16:creationId xmlns:a16="http://schemas.microsoft.com/office/drawing/2014/main" id="{30BC0E42-F883-A172-B639-6A1999425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8918" name="Rectangle 6">
              <a:extLst>
                <a:ext uri="{FF2B5EF4-FFF2-40B4-BE49-F238E27FC236}">
                  <a16:creationId xmlns:a16="http://schemas.microsoft.com/office/drawing/2014/main" id="{8E61F306-0F08-9EC3-ADE1-F4A09FD0E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8919" name="Rectangle 7">
              <a:extLst>
                <a:ext uri="{FF2B5EF4-FFF2-40B4-BE49-F238E27FC236}">
                  <a16:creationId xmlns:a16="http://schemas.microsoft.com/office/drawing/2014/main" id="{68B9D4B5-96BA-4896-4DED-B76F6C389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38920" name="Rectangle 8">
              <a:extLst>
                <a:ext uri="{FF2B5EF4-FFF2-40B4-BE49-F238E27FC236}">
                  <a16:creationId xmlns:a16="http://schemas.microsoft.com/office/drawing/2014/main" id="{3D6059AC-0D8E-19B8-62BC-AC9341228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38921" name="Rectangle 9">
              <a:extLst>
                <a:ext uri="{FF2B5EF4-FFF2-40B4-BE49-F238E27FC236}">
                  <a16:creationId xmlns:a16="http://schemas.microsoft.com/office/drawing/2014/main" id="{B92B7333-3141-018B-F8D7-CBDBC0ED4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>
                <a:solidFill>
                  <a:schemeClr val="accent2"/>
                </a:solidFill>
              </a:endParaRPr>
            </a:p>
          </p:txBody>
        </p:sp>
        <p:sp>
          <p:nvSpPr>
            <p:cNvPr id="38922" name="Rectangle 10">
              <a:extLst>
                <a:ext uri="{FF2B5EF4-FFF2-40B4-BE49-F238E27FC236}">
                  <a16:creationId xmlns:a16="http://schemas.microsoft.com/office/drawing/2014/main" id="{50187422-3A55-65E2-EF34-264A2A185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38923" name="Rectangle 11">
              <a:extLst>
                <a:ext uri="{FF2B5EF4-FFF2-40B4-BE49-F238E27FC236}">
                  <a16:creationId xmlns:a16="http://schemas.microsoft.com/office/drawing/2014/main" id="{A72858B5-6AEC-75D5-0315-4FF285B2F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8924" name="Rectangle 12">
              <a:extLst>
                <a:ext uri="{FF2B5EF4-FFF2-40B4-BE49-F238E27FC236}">
                  <a16:creationId xmlns:a16="http://schemas.microsoft.com/office/drawing/2014/main" id="{F945FDAD-4047-DABF-930B-FF1FD11A4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>
                <a:solidFill>
                  <a:schemeClr val="accent2"/>
                </a:solidFill>
              </a:endParaRPr>
            </a:p>
          </p:txBody>
        </p:sp>
        <p:sp>
          <p:nvSpPr>
            <p:cNvPr id="38925" name="Rectangle 13">
              <a:extLst>
                <a:ext uri="{FF2B5EF4-FFF2-40B4-BE49-F238E27FC236}">
                  <a16:creationId xmlns:a16="http://schemas.microsoft.com/office/drawing/2014/main" id="{E92CDEC2-E72C-1F64-FD8F-0E5A7EEC0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>
                <a:solidFill>
                  <a:schemeClr val="accent2"/>
                </a:solidFill>
              </a:endParaRPr>
            </a:p>
          </p:txBody>
        </p:sp>
      </p:grpSp>
      <p:sp>
        <p:nvSpPr>
          <p:cNvPr id="38926" name="Rectangle 14">
            <a:extLst>
              <a:ext uri="{FF2B5EF4-FFF2-40B4-BE49-F238E27FC236}">
                <a16:creationId xmlns:a16="http://schemas.microsoft.com/office/drawing/2014/main" id="{5852071B-871E-51C1-A18C-1A78370F52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38927" name="Rectangle 15">
            <a:extLst>
              <a:ext uri="{FF2B5EF4-FFF2-40B4-BE49-F238E27FC236}">
                <a16:creationId xmlns:a16="http://schemas.microsoft.com/office/drawing/2014/main" id="{4D7903A5-5B66-BCD0-7341-633A95A09F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78631" y="1156176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altLang="zh-CN" dirty="0"/>
          </a:p>
        </p:txBody>
      </p:sp>
      <p:sp>
        <p:nvSpPr>
          <p:cNvPr id="38929" name="Rectangle 17">
            <a:extLst>
              <a:ext uri="{FF2B5EF4-FFF2-40B4-BE49-F238E27FC236}">
                <a16:creationId xmlns:a16="http://schemas.microsoft.com/office/drawing/2014/main" id="{CDA7BD16-3E0D-1E54-B9D0-B6B752FC2D2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14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8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20.emf"/><Relationship Id="rId3" Type="http://schemas.openxmlformats.org/officeDocument/2006/relationships/image" Target="../media/image15.wmf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20.bin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19.emf"/><Relationship Id="rId5" Type="http://schemas.openxmlformats.org/officeDocument/2006/relationships/image" Target="../media/image16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image" Target="../media/image21.wmf"/><Relationship Id="rId7" Type="http://schemas.openxmlformats.org/officeDocument/2006/relationships/image" Target="../media/image23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24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30.wmf"/><Relationship Id="rId3" Type="http://schemas.openxmlformats.org/officeDocument/2006/relationships/image" Target="../media/image25.wmf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30.bin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29.wmf"/><Relationship Id="rId5" Type="http://schemas.openxmlformats.org/officeDocument/2006/relationships/image" Target="../media/image26.wmf"/><Relationship Id="rId10" Type="http://schemas.openxmlformats.org/officeDocument/2006/relationships/oleObject" Target="../embeddings/oleObject29.bin"/><Relationship Id="rId4" Type="http://schemas.openxmlformats.org/officeDocument/2006/relationships/oleObject" Target="../embeddings/oleObject26.bin"/><Relationship Id="rId9" Type="http://schemas.openxmlformats.org/officeDocument/2006/relationships/image" Target="../media/image2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32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oleObject" Target="../embeddings/oleObject38.bin"/><Relationship Id="rId3" Type="http://schemas.openxmlformats.org/officeDocument/2006/relationships/image" Target="../media/image33.wmf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38.wmf"/><Relationship Id="rId2" Type="http://schemas.openxmlformats.org/officeDocument/2006/relationships/oleObject" Target="../embeddings/oleObject33.bin"/><Relationship Id="rId16" Type="http://schemas.openxmlformats.org/officeDocument/2006/relationships/image" Target="../media/image4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oleObject" Target="../embeddings/oleObject37.bin"/><Relationship Id="rId5" Type="http://schemas.openxmlformats.org/officeDocument/2006/relationships/image" Target="../media/image34.wmf"/><Relationship Id="rId15" Type="http://schemas.openxmlformats.org/officeDocument/2006/relationships/oleObject" Target="../embeddings/oleObject39.bin"/><Relationship Id="rId10" Type="http://schemas.openxmlformats.org/officeDocument/2006/relationships/image" Target="../media/image37.wmf"/><Relationship Id="rId4" Type="http://schemas.openxmlformats.org/officeDocument/2006/relationships/oleObject" Target="../embeddings/oleObject34.bin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39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43.wmf"/><Relationship Id="rId7" Type="http://schemas.openxmlformats.org/officeDocument/2006/relationships/image" Target="../media/image8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4.wmf"/><Relationship Id="rId10" Type="http://schemas.openxmlformats.org/officeDocument/2006/relationships/image" Target="../media/image45.wmf"/><Relationship Id="rId4" Type="http://schemas.openxmlformats.org/officeDocument/2006/relationships/oleObject" Target="../embeddings/oleObject41.bin"/><Relationship Id="rId9" Type="http://schemas.openxmlformats.org/officeDocument/2006/relationships/oleObject" Target="../embeddings/oleObject42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image" Target="../media/image43.wmf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48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11" Type="http://schemas.openxmlformats.org/officeDocument/2006/relationships/oleObject" Target="../embeddings/oleObject46.bin"/><Relationship Id="rId5" Type="http://schemas.openxmlformats.org/officeDocument/2006/relationships/image" Target="../media/image8.wmf"/><Relationship Id="rId10" Type="http://schemas.openxmlformats.org/officeDocument/2006/relationships/image" Target="../media/image47.wmf"/><Relationship Id="rId4" Type="http://schemas.openxmlformats.org/officeDocument/2006/relationships/oleObject" Target="../embeddings/oleObject7.bin"/><Relationship Id="rId9" Type="http://schemas.openxmlformats.org/officeDocument/2006/relationships/oleObject" Target="../embeddings/oleObject4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13" Type="http://schemas.openxmlformats.org/officeDocument/2006/relationships/oleObject" Target="../embeddings/oleObject51.bin"/><Relationship Id="rId18" Type="http://schemas.openxmlformats.org/officeDocument/2006/relationships/image" Target="../media/image60.emf"/><Relationship Id="rId3" Type="http://schemas.openxmlformats.org/officeDocument/2006/relationships/oleObject" Target="../embeddings/oleObject48.bin"/><Relationship Id="rId7" Type="http://schemas.openxmlformats.org/officeDocument/2006/relationships/image" Target="../media/image54.emf"/><Relationship Id="rId12" Type="http://schemas.openxmlformats.org/officeDocument/2006/relationships/image" Target="../media/image57.emf"/><Relationship Id="rId17" Type="http://schemas.openxmlformats.org/officeDocument/2006/relationships/oleObject" Target="../embeddings/oleObject53.bin"/><Relationship Id="rId2" Type="http://schemas.openxmlformats.org/officeDocument/2006/relationships/image" Target="../media/image49.emf"/><Relationship Id="rId16" Type="http://schemas.openxmlformats.org/officeDocument/2006/relationships/image" Target="../media/image5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11" Type="http://schemas.openxmlformats.org/officeDocument/2006/relationships/oleObject" Target="../embeddings/oleObject50.bin"/><Relationship Id="rId5" Type="http://schemas.openxmlformats.org/officeDocument/2006/relationships/image" Target="../media/image52.emf"/><Relationship Id="rId15" Type="http://schemas.openxmlformats.org/officeDocument/2006/relationships/oleObject" Target="../embeddings/oleObject52.bin"/><Relationship Id="rId10" Type="http://schemas.openxmlformats.org/officeDocument/2006/relationships/image" Target="../media/image56.wmf"/><Relationship Id="rId4" Type="http://schemas.openxmlformats.org/officeDocument/2006/relationships/image" Target="../media/image51.emf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58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59.bin"/><Relationship Id="rId18" Type="http://schemas.openxmlformats.org/officeDocument/2006/relationships/image" Target="../media/image67.wmf"/><Relationship Id="rId3" Type="http://schemas.openxmlformats.org/officeDocument/2006/relationships/oleObject" Target="../embeddings/oleObject54.bin"/><Relationship Id="rId21" Type="http://schemas.openxmlformats.org/officeDocument/2006/relationships/oleObject" Target="../embeddings/oleObject63.bin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61.bin"/><Relationship Id="rId2" Type="http://schemas.openxmlformats.org/officeDocument/2006/relationships/image" Target="../media/image49.emf"/><Relationship Id="rId16" Type="http://schemas.openxmlformats.org/officeDocument/2006/relationships/image" Target="../media/image66.wmf"/><Relationship Id="rId20" Type="http://schemas.openxmlformats.org/officeDocument/2006/relationships/image" Target="../media/image6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5.bin"/><Relationship Id="rId15" Type="http://schemas.openxmlformats.org/officeDocument/2006/relationships/oleObject" Target="../embeddings/oleObject60.bin"/><Relationship Id="rId10" Type="http://schemas.openxmlformats.org/officeDocument/2006/relationships/image" Target="../media/image63.wmf"/><Relationship Id="rId19" Type="http://schemas.openxmlformats.org/officeDocument/2006/relationships/oleObject" Target="../embeddings/oleObject62.bin"/><Relationship Id="rId4" Type="http://schemas.openxmlformats.org/officeDocument/2006/relationships/image" Target="../media/image60.emf"/><Relationship Id="rId9" Type="http://schemas.openxmlformats.org/officeDocument/2006/relationships/oleObject" Target="../embeddings/oleObject57.bin"/><Relationship Id="rId14" Type="http://schemas.openxmlformats.org/officeDocument/2006/relationships/image" Target="../media/image65.wmf"/><Relationship Id="rId22" Type="http://schemas.openxmlformats.org/officeDocument/2006/relationships/image" Target="../media/image69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12" Type="http://schemas.openxmlformats.org/officeDocument/2006/relationships/image" Target="../media/image78.wmf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68.bin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77.wmf"/><Relationship Id="rId4" Type="http://schemas.openxmlformats.org/officeDocument/2006/relationships/image" Target="../media/image74.wmf"/><Relationship Id="rId9" Type="http://schemas.openxmlformats.org/officeDocument/2006/relationships/oleObject" Target="../embeddings/oleObject67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80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77.bin"/><Relationship Id="rId18" Type="http://schemas.openxmlformats.org/officeDocument/2006/relationships/image" Target="../media/image87.wmf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79.bin"/><Relationship Id="rId2" Type="http://schemas.openxmlformats.org/officeDocument/2006/relationships/image" Target="../media/image79.emf"/><Relationship Id="rId16" Type="http://schemas.openxmlformats.org/officeDocument/2006/relationships/image" Target="../media/image8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76.bin"/><Relationship Id="rId5" Type="http://schemas.openxmlformats.org/officeDocument/2006/relationships/oleObject" Target="../embeddings/oleObject73.bin"/><Relationship Id="rId15" Type="http://schemas.openxmlformats.org/officeDocument/2006/relationships/oleObject" Target="../embeddings/oleObject78.bin"/><Relationship Id="rId10" Type="http://schemas.openxmlformats.org/officeDocument/2006/relationships/image" Target="../media/image83.wmf"/><Relationship Id="rId4" Type="http://schemas.openxmlformats.org/officeDocument/2006/relationships/image" Target="../media/image80.emf"/><Relationship Id="rId9" Type="http://schemas.openxmlformats.org/officeDocument/2006/relationships/oleObject" Target="../embeddings/oleObject75.bin"/><Relationship Id="rId14" Type="http://schemas.openxmlformats.org/officeDocument/2006/relationships/image" Target="../media/image85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13" Type="http://schemas.openxmlformats.org/officeDocument/2006/relationships/image" Target="../media/image93.wmf"/><Relationship Id="rId3" Type="http://schemas.openxmlformats.org/officeDocument/2006/relationships/oleObject" Target="../embeddings/oleObject80.bin"/><Relationship Id="rId7" Type="http://schemas.openxmlformats.org/officeDocument/2006/relationships/image" Target="../media/image54.emf"/><Relationship Id="rId12" Type="http://schemas.openxmlformats.org/officeDocument/2006/relationships/oleObject" Target="../embeddings/oleObject84.bin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wmf"/><Relationship Id="rId11" Type="http://schemas.openxmlformats.org/officeDocument/2006/relationships/image" Target="../media/image92.wmf"/><Relationship Id="rId5" Type="http://schemas.openxmlformats.org/officeDocument/2006/relationships/oleObject" Target="../embeddings/oleObject81.bin"/><Relationship Id="rId15" Type="http://schemas.openxmlformats.org/officeDocument/2006/relationships/image" Target="../media/image94.wmf"/><Relationship Id="rId10" Type="http://schemas.openxmlformats.org/officeDocument/2006/relationships/oleObject" Target="../embeddings/oleObject83.bin"/><Relationship Id="rId4" Type="http://schemas.openxmlformats.org/officeDocument/2006/relationships/image" Target="../media/image89.wmf"/><Relationship Id="rId9" Type="http://schemas.openxmlformats.org/officeDocument/2006/relationships/image" Target="../media/image91.wmf"/><Relationship Id="rId14" Type="http://schemas.openxmlformats.org/officeDocument/2006/relationships/oleObject" Target="../embeddings/oleObject85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8.bin"/><Relationship Id="rId13" Type="http://schemas.openxmlformats.org/officeDocument/2006/relationships/oleObject" Target="../embeddings/oleObject90.bin"/><Relationship Id="rId3" Type="http://schemas.openxmlformats.org/officeDocument/2006/relationships/oleObject" Target="../embeddings/oleObject86.bin"/><Relationship Id="rId7" Type="http://schemas.openxmlformats.org/officeDocument/2006/relationships/image" Target="../media/image97.emf"/><Relationship Id="rId12" Type="http://schemas.openxmlformats.org/officeDocument/2006/relationships/image" Target="../media/image100.wmf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wmf"/><Relationship Id="rId11" Type="http://schemas.openxmlformats.org/officeDocument/2006/relationships/oleObject" Target="../embeddings/oleObject89.bin"/><Relationship Id="rId5" Type="http://schemas.openxmlformats.org/officeDocument/2006/relationships/oleObject" Target="../embeddings/oleObject87.bin"/><Relationship Id="rId10" Type="http://schemas.openxmlformats.org/officeDocument/2006/relationships/image" Target="../media/image99.emf"/><Relationship Id="rId4" Type="http://schemas.openxmlformats.org/officeDocument/2006/relationships/image" Target="../media/image95.wmf"/><Relationship Id="rId9" Type="http://schemas.openxmlformats.org/officeDocument/2006/relationships/image" Target="../media/image98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oleObject" Target="../embeddings/oleObject91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5.bin"/><Relationship Id="rId13" Type="http://schemas.openxmlformats.org/officeDocument/2006/relationships/image" Target="../media/image106.wmf"/><Relationship Id="rId18" Type="http://schemas.openxmlformats.org/officeDocument/2006/relationships/oleObject" Target="../embeddings/oleObject100.bin"/><Relationship Id="rId3" Type="http://schemas.openxmlformats.org/officeDocument/2006/relationships/image" Target="../media/image101.wmf"/><Relationship Id="rId21" Type="http://schemas.openxmlformats.org/officeDocument/2006/relationships/image" Target="../media/image110.wmf"/><Relationship Id="rId7" Type="http://schemas.openxmlformats.org/officeDocument/2006/relationships/image" Target="../media/image103.wmf"/><Relationship Id="rId12" Type="http://schemas.openxmlformats.org/officeDocument/2006/relationships/oleObject" Target="../embeddings/oleObject97.bin"/><Relationship Id="rId17" Type="http://schemas.openxmlformats.org/officeDocument/2006/relationships/image" Target="../media/image108.wmf"/><Relationship Id="rId25" Type="http://schemas.openxmlformats.org/officeDocument/2006/relationships/image" Target="../media/image112.wmf"/><Relationship Id="rId2" Type="http://schemas.openxmlformats.org/officeDocument/2006/relationships/oleObject" Target="../embeddings/oleObject92.bin"/><Relationship Id="rId16" Type="http://schemas.openxmlformats.org/officeDocument/2006/relationships/oleObject" Target="../embeddings/oleObject99.bin"/><Relationship Id="rId20" Type="http://schemas.openxmlformats.org/officeDocument/2006/relationships/oleObject" Target="../embeddings/oleObject10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4.bin"/><Relationship Id="rId11" Type="http://schemas.openxmlformats.org/officeDocument/2006/relationships/image" Target="../media/image105.wmf"/><Relationship Id="rId24" Type="http://schemas.openxmlformats.org/officeDocument/2006/relationships/oleObject" Target="../embeddings/oleObject103.bin"/><Relationship Id="rId5" Type="http://schemas.openxmlformats.org/officeDocument/2006/relationships/image" Target="../media/image102.wmf"/><Relationship Id="rId15" Type="http://schemas.openxmlformats.org/officeDocument/2006/relationships/image" Target="../media/image107.wmf"/><Relationship Id="rId23" Type="http://schemas.openxmlformats.org/officeDocument/2006/relationships/image" Target="../media/image111.wmf"/><Relationship Id="rId10" Type="http://schemas.openxmlformats.org/officeDocument/2006/relationships/oleObject" Target="../embeddings/oleObject96.bin"/><Relationship Id="rId19" Type="http://schemas.openxmlformats.org/officeDocument/2006/relationships/image" Target="../media/image109.emf"/><Relationship Id="rId4" Type="http://schemas.openxmlformats.org/officeDocument/2006/relationships/oleObject" Target="../embeddings/oleObject93.bin"/><Relationship Id="rId9" Type="http://schemas.openxmlformats.org/officeDocument/2006/relationships/image" Target="../media/image104.wmf"/><Relationship Id="rId14" Type="http://schemas.openxmlformats.org/officeDocument/2006/relationships/oleObject" Target="../embeddings/oleObject98.bin"/><Relationship Id="rId22" Type="http://schemas.openxmlformats.org/officeDocument/2006/relationships/oleObject" Target="../embeddings/oleObject102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7.bin"/><Relationship Id="rId13" Type="http://schemas.openxmlformats.org/officeDocument/2006/relationships/oleObject" Target="../embeddings/oleObject109.bin"/><Relationship Id="rId3" Type="http://schemas.openxmlformats.org/officeDocument/2006/relationships/image" Target="../media/image113.wmf"/><Relationship Id="rId7" Type="http://schemas.openxmlformats.org/officeDocument/2006/relationships/image" Target="../media/image115.wmf"/><Relationship Id="rId12" Type="http://schemas.openxmlformats.org/officeDocument/2006/relationships/image" Target="../media/image118.wmf"/><Relationship Id="rId2" Type="http://schemas.openxmlformats.org/officeDocument/2006/relationships/oleObject" Target="../embeddings/oleObject104.bin"/><Relationship Id="rId16" Type="http://schemas.openxmlformats.org/officeDocument/2006/relationships/image" Target="../media/image120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6.bin"/><Relationship Id="rId11" Type="http://schemas.openxmlformats.org/officeDocument/2006/relationships/oleObject" Target="../embeddings/oleObject108.bin"/><Relationship Id="rId5" Type="http://schemas.openxmlformats.org/officeDocument/2006/relationships/image" Target="../media/image114.wmf"/><Relationship Id="rId15" Type="http://schemas.openxmlformats.org/officeDocument/2006/relationships/oleObject" Target="../embeddings/oleObject110.bin"/><Relationship Id="rId10" Type="http://schemas.openxmlformats.org/officeDocument/2006/relationships/image" Target="../media/image117.png"/><Relationship Id="rId4" Type="http://schemas.openxmlformats.org/officeDocument/2006/relationships/oleObject" Target="../embeddings/oleObject105.bin"/><Relationship Id="rId9" Type="http://schemas.openxmlformats.org/officeDocument/2006/relationships/image" Target="../media/image116.wmf"/><Relationship Id="rId14" Type="http://schemas.openxmlformats.org/officeDocument/2006/relationships/image" Target="../media/image119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oleObject" Target="../embeddings/oleObject111.bin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7" Type="http://schemas.openxmlformats.org/officeDocument/2006/relationships/image" Target="../media/image124.wmf"/><Relationship Id="rId2" Type="http://schemas.openxmlformats.org/officeDocument/2006/relationships/oleObject" Target="../embeddings/oleObject11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4.bin"/><Relationship Id="rId5" Type="http://schemas.openxmlformats.org/officeDocument/2006/relationships/image" Target="../media/image123.wmf"/><Relationship Id="rId4" Type="http://schemas.openxmlformats.org/officeDocument/2006/relationships/oleObject" Target="../embeddings/oleObject11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oleObject" Target="../embeddings/oleObject115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13" Type="http://schemas.openxmlformats.org/officeDocument/2006/relationships/image" Target="../media/image132.emf"/><Relationship Id="rId3" Type="http://schemas.openxmlformats.org/officeDocument/2006/relationships/image" Target="../media/image125.emf"/><Relationship Id="rId7" Type="http://schemas.openxmlformats.org/officeDocument/2006/relationships/oleObject" Target="../embeddings/oleObject116.bin"/><Relationship Id="rId12" Type="http://schemas.openxmlformats.org/officeDocument/2006/relationships/image" Target="../media/image131.wmf"/><Relationship Id="rId2" Type="http://schemas.openxmlformats.org/officeDocument/2006/relationships/oleObject" Target="../embeddings/oleObject11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emf"/><Relationship Id="rId11" Type="http://schemas.openxmlformats.org/officeDocument/2006/relationships/oleObject" Target="../embeddings/oleObject118.bin"/><Relationship Id="rId5" Type="http://schemas.openxmlformats.org/officeDocument/2006/relationships/image" Target="../media/image127.emf"/><Relationship Id="rId10" Type="http://schemas.openxmlformats.org/officeDocument/2006/relationships/image" Target="../media/image130.wmf"/><Relationship Id="rId4" Type="http://schemas.openxmlformats.org/officeDocument/2006/relationships/image" Target="../media/image126.emf"/><Relationship Id="rId9" Type="http://schemas.openxmlformats.org/officeDocument/2006/relationships/oleObject" Target="../embeddings/oleObject117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0.bin"/><Relationship Id="rId13" Type="http://schemas.openxmlformats.org/officeDocument/2006/relationships/image" Target="../media/image138.emf"/><Relationship Id="rId18" Type="http://schemas.openxmlformats.org/officeDocument/2006/relationships/oleObject" Target="../embeddings/oleObject123.bin"/><Relationship Id="rId3" Type="http://schemas.openxmlformats.org/officeDocument/2006/relationships/image" Target="../media/image125.emf"/><Relationship Id="rId7" Type="http://schemas.openxmlformats.org/officeDocument/2006/relationships/image" Target="../media/image134.emf"/><Relationship Id="rId12" Type="http://schemas.openxmlformats.org/officeDocument/2006/relationships/image" Target="../media/image137.emf"/><Relationship Id="rId17" Type="http://schemas.openxmlformats.org/officeDocument/2006/relationships/image" Target="../media/image141.emf"/><Relationship Id="rId2" Type="http://schemas.openxmlformats.org/officeDocument/2006/relationships/oleObject" Target="../embeddings/oleObject115.bin"/><Relationship Id="rId16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wmf"/><Relationship Id="rId11" Type="http://schemas.openxmlformats.org/officeDocument/2006/relationships/image" Target="../media/image136.wmf"/><Relationship Id="rId5" Type="http://schemas.openxmlformats.org/officeDocument/2006/relationships/oleObject" Target="../embeddings/oleObject119.bin"/><Relationship Id="rId15" Type="http://schemas.openxmlformats.org/officeDocument/2006/relationships/image" Target="../media/image139.wmf"/><Relationship Id="rId10" Type="http://schemas.openxmlformats.org/officeDocument/2006/relationships/oleObject" Target="../embeddings/oleObject121.bin"/><Relationship Id="rId19" Type="http://schemas.openxmlformats.org/officeDocument/2006/relationships/image" Target="../media/image142.wmf"/><Relationship Id="rId4" Type="http://schemas.openxmlformats.org/officeDocument/2006/relationships/image" Target="../media/image126.emf"/><Relationship Id="rId9" Type="http://schemas.openxmlformats.org/officeDocument/2006/relationships/image" Target="../media/image135.wmf"/><Relationship Id="rId14" Type="http://schemas.openxmlformats.org/officeDocument/2006/relationships/oleObject" Target="../embeddings/oleObject122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8.wmf"/><Relationship Id="rId3" Type="http://schemas.openxmlformats.org/officeDocument/2006/relationships/image" Target="../media/image3.wmf"/><Relationship Id="rId7" Type="http://schemas.openxmlformats.org/officeDocument/2006/relationships/image" Target="../media/image5.wmf"/><Relationship Id="rId12" Type="http://schemas.openxmlformats.org/officeDocument/2006/relationships/oleObject" Target="../embeddings/oleObject7.bin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7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8.wmf"/><Relationship Id="rId7" Type="http://schemas.openxmlformats.org/officeDocument/2006/relationships/image" Target="../media/image10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5216A-DDD2-E3BD-F2C4-D412062BD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电路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zh-CN" altLang="en-US" b="1" dirty="0"/>
              <a:t>复习</a:t>
            </a:r>
            <a:r>
              <a:rPr lang="en-US" altLang="zh-CN" b="1" dirty="0"/>
              <a:t> (8)</a:t>
            </a:r>
            <a:br>
              <a:rPr lang="en-US" altLang="zh-CN" b="1" dirty="0"/>
            </a:br>
            <a:r>
              <a:rPr lang="zh-CN" altLang="en-US" sz="3600" b="1" dirty="0"/>
              <a:t>线性动态电路暂态过程的</a:t>
            </a:r>
            <a:br>
              <a:rPr lang="en-US" altLang="zh-CN" sz="3600" b="1" dirty="0"/>
            </a:br>
            <a:r>
              <a:rPr lang="zh-CN" altLang="en-US" sz="3600" b="1" dirty="0"/>
              <a:t>时域分析</a:t>
            </a:r>
            <a:endParaRPr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3235A8-0354-1D66-F38D-2ABAFD9E0D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/>
              <a:t>2022.8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19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求解</a:t>
            </a:r>
            <a:r>
              <a:rPr lang="zh-CN" altLang="en-US" u="sng" dirty="0"/>
              <a:t>一阶电路</a:t>
            </a:r>
            <a:r>
              <a:rPr lang="zh-CN" altLang="en-US" dirty="0"/>
              <a:t>暂态过程的三要素法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E89DC6E-30C9-4083-8E1A-EC590E05A392}"/>
              </a:ext>
            </a:extLst>
          </p:cNvPr>
          <p:cNvSpPr txBox="1"/>
          <p:nvPr/>
        </p:nvSpPr>
        <p:spPr>
          <a:xfrm>
            <a:off x="457200" y="1946274"/>
            <a:ext cx="8078211" cy="235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0"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对于正弦激励的一阶电路，特解            是正弦稳态解，可用相量法求得响应相量再转化为瞬时值形式。上式中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just" defTabSz="914400" rtl="0" eaLnBrk="1" fontAlgn="base" latinLnBrk="0" hangingPunct="0">
              <a:lnSpc>
                <a:spcPct val="125000"/>
              </a:lnSpc>
              <a:buClrTx/>
              <a:buSzTx/>
              <a:buFontTx/>
              <a:buNone/>
              <a:tabLst/>
              <a:defRPr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是正弦稳态解在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时的值。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just" defTabSz="914400" rtl="0" eaLnBrk="1" fontAlgn="base" latinLnBrk="0" hangingPunct="0">
              <a:lnSpc>
                <a:spcPct val="125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激励为直流或阶跃电源时，特解为常量，且等于直流稳态解，记作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∞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，则三要素公式可写为</a:t>
            </a:r>
            <a:endParaRPr kumimoji="1" lang="en-US" altLang="zh-CN" sz="24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A0EA5DC9-813C-FD6C-A048-5222B5D2D2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403815"/>
              </p:ext>
            </p:extLst>
          </p:nvPr>
        </p:nvGraphicFramePr>
        <p:xfrm>
          <a:off x="4940535" y="2022590"/>
          <a:ext cx="7635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8280" imgH="241200" progId="Equation.DSMT4">
                  <p:embed/>
                </p:oleObj>
              </mc:Choice>
              <mc:Fallback>
                <p:oleObj name="Equation" r:id="rId2" imgW="368280" imgH="241200" progId="Equation.DSMT4">
                  <p:embed/>
                  <p:pic>
                    <p:nvPicPr>
                      <p:cNvPr id="23" name="Object 6">
                        <a:extLst>
                          <a:ext uri="{FF2B5EF4-FFF2-40B4-BE49-F238E27FC236}">
                            <a16:creationId xmlns:a16="http://schemas.microsoft.com/office/drawing/2014/main" id="{9F223EE5-8910-53A0-41BE-65ABFE179F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0535" y="2022590"/>
                        <a:ext cx="763587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">
            <a:extLst>
              <a:ext uri="{FF2B5EF4-FFF2-40B4-BE49-F238E27FC236}">
                <a16:creationId xmlns:a16="http://schemas.microsoft.com/office/drawing/2014/main" id="{27889C1A-878E-31B3-5F7D-8819955B2C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9137745"/>
              </p:ext>
            </p:extLst>
          </p:nvPr>
        </p:nvGraphicFramePr>
        <p:xfrm>
          <a:off x="7491413" y="2476500"/>
          <a:ext cx="97472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9800" imgH="241200" progId="Equation.DSMT4">
                  <p:embed/>
                </p:oleObj>
              </mc:Choice>
              <mc:Fallback>
                <p:oleObj name="Equation" r:id="rId4" imgW="469800" imgH="241200" progId="Equation.DSMT4">
                  <p:embed/>
                  <p:pic>
                    <p:nvPicPr>
                      <p:cNvPr id="10" name="Object 6">
                        <a:extLst>
                          <a:ext uri="{FF2B5EF4-FFF2-40B4-BE49-F238E27FC236}">
                            <a16:creationId xmlns:a16="http://schemas.microsoft.com/office/drawing/2014/main" id="{A0EA5DC9-813C-FD6C-A048-5222B5D2D2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1413" y="2476500"/>
                        <a:ext cx="97472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868E2FDE-1E5E-9C7C-BFE7-966A2A75AB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7817090"/>
              </p:ext>
            </p:extLst>
          </p:nvPr>
        </p:nvGraphicFramePr>
        <p:xfrm>
          <a:off x="2451605" y="4299932"/>
          <a:ext cx="40894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82600" imgH="355320" progId="Equation.DSMT4">
                  <p:embed/>
                </p:oleObj>
              </mc:Choice>
              <mc:Fallback>
                <p:oleObj name="Equation" r:id="rId6" imgW="2082600" imgH="355320" progId="Equation.DSMT4">
                  <p:embed/>
                  <p:pic>
                    <p:nvPicPr>
                      <p:cNvPr id="22" name="Object 8">
                        <a:extLst>
                          <a:ext uri="{FF2B5EF4-FFF2-40B4-BE49-F238E27FC236}">
                            <a16:creationId xmlns:a16="http://schemas.microsoft.com/office/drawing/2014/main" id="{E75D5E98-DB95-2920-9EAD-C411E9DD20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1605" y="4299932"/>
                        <a:ext cx="4089400" cy="6985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CCECFF">
                            <a:gamma/>
                            <a:shade val="60000"/>
                            <a:invGamma/>
                          </a:srgbClr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7929DEAF-089F-F98C-66CF-D85989A840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415972"/>
              </p:ext>
            </p:extLst>
          </p:nvPr>
        </p:nvGraphicFramePr>
        <p:xfrm>
          <a:off x="446088" y="1119188"/>
          <a:ext cx="423703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58920" imgH="355320" progId="Equation.DSMT4">
                  <p:embed/>
                </p:oleObj>
              </mc:Choice>
              <mc:Fallback>
                <p:oleObj name="Equation" r:id="rId8" imgW="2158920" imgH="355320" progId="Equation.DSMT4">
                  <p:embed/>
                  <p:pic>
                    <p:nvPicPr>
                      <p:cNvPr id="22" name="Object 8">
                        <a:extLst>
                          <a:ext uri="{FF2B5EF4-FFF2-40B4-BE49-F238E27FC236}">
                            <a16:creationId xmlns:a16="http://schemas.microsoft.com/office/drawing/2014/main" id="{E75D5E98-DB95-2920-9EAD-C411E9DD20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8" y="1119188"/>
                        <a:ext cx="4237037" cy="6985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CCECFF">
                            <a:gamma/>
                            <a:shade val="60000"/>
                            <a:invGamma/>
                          </a:srgbClr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39CA8C65-3046-99A8-9ED3-3BE8967A1435}"/>
              </a:ext>
            </a:extLst>
          </p:cNvPr>
          <p:cNvSpPr txBox="1"/>
          <p:nvPr/>
        </p:nvSpPr>
        <p:spPr>
          <a:xfrm>
            <a:off x="457200" y="5138647"/>
            <a:ext cx="84348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另：若在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＝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400" b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时换路，则将三要素公式右端的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换为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－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400" b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zh-CN" altLang="en-US" sz="2400" b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</a:t>
            </a:r>
            <a:r>
              <a:rPr kumimoji="1" lang="en-US" altLang="zh-CN" sz="2400" b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en-US" altLang="zh-CN" sz="2400" b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zh-CN" altLang="en-US" sz="2400" b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换为</a:t>
            </a:r>
            <a:r>
              <a:rPr kumimoji="1" lang="en-US" altLang="zh-CN" sz="2400" b="1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en-US" altLang="zh-CN" sz="2400" b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0+</a:t>
            </a:r>
            <a:r>
              <a:rPr kumimoji="1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即可</a:t>
            </a:r>
            <a:r>
              <a:rPr kumimoji="1" lang="en-US" altLang="zh-CN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.</a:t>
            </a:r>
            <a:endParaRPr kumimoji="1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B04412-0D50-04EC-FF2C-F250F4A083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7097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求解</a:t>
            </a:r>
            <a:r>
              <a:rPr lang="zh-CN" altLang="en-US" u="sng" dirty="0"/>
              <a:t>一阶电路</a:t>
            </a:r>
            <a:r>
              <a:rPr lang="zh-CN" altLang="en-US" dirty="0"/>
              <a:t>暂态过程的三要素法</a:t>
            </a:r>
          </a:p>
        </p:txBody>
      </p:sp>
      <p:graphicFrame>
        <p:nvGraphicFramePr>
          <p:cNvPr id="22" name="Object 8">
            <a:extLst>
              <a:ext uri="{FF2B5EF4-FFF2-40B4-BE49-F238E27FC236}">
                <a16:creationId xmlns:a16="http://schemas.microsoft.com/office/drawing/2014/main" id="{E75D5E98-DB95-2920-9EAD-C411E9DD20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372151"/>
              </p:ext>
            </p:extLst>
          </p:nvPr>
        </p:nvGraphicFramePr>
        <p:xfrm>
          <a:off x="446088" y="1119188"/>
          <a:ext cx="423703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58920" imgH="355320" progId="Equation.DSMT4">
                  <p:embed/>
                </p:oleObj>
              </mc:Choice>
              <mc:Fallback>
                <p:oleObj name="Equation" r:id="rId2" imgW="2158920" imgH="355320" progId="Equation.DSMT4">
                  <p:embed/>
                  <p:pic>
                    <p:nvPicPr>
                      <p:cNvPr id="22" name="Object 8">
                        <a:extLst>
                          <a:ext uri="{FF2B5EF4-FFF2-40B4-BE49-F238E27FC236}">
                            <a16:creationId xmlns:a16="http://schemas.microsoft.com/office/drawing/2014/main" id="{E75D5E98-DB95-2920-9EAD-C411E9DD20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8" y="1119188"/>
                        <a:ext cx="4237037" cy="6985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CCECFF">
                            <a:gamma/>
                            <a:shade val="60000"/>
                            <a:invGamma/>
                          </a:srgbClr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12">
            <a:extLst>
              <a:ext uri="{FF2B5EF4-FFF2-40B4-BE49-F238E27FC236}">
                <a16:creationId xmlns:a16="http://schemas.microsoft.com/office/drawing/2014/main" id="{A647D2AB-B9AF-86A9-0D7B-4B4547316EB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57200" y="1962329"/>
            <a:ext cx="8369315" cy="373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 anchorCtr="0">
            <a:spAutoFit/>
          </a:bodyPr>
          <a:lstStyle/>
          <a:p>
            <a:pPr algn="just"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利用三要素法的一般求解步骤：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①求特解       ：当激励是直流、阶跃或周期电源时，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稳态解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即可作为该特解；如果激励是其他种类电源，通常列出原始的微分方程求解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(P223 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8.9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，习题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8.17)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或利用卷积积分法计算。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②求初始值          ：参看本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ppt 8.2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“电路量初始值的求解”。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③求时间常数：求解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换路后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从储能元件看进去的戴维南等效电路，从而求出等效电阻，最后利用公式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τ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 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对于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一阶电路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或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τ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L/R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对于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一阶电路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2" name="Object 6">
            <a:extLst>
              <a:ext uri="{FF2B5EF4-FFF2-40B4-BE49-F238E27FC236}">
                <a16:creationId xmlns:a16="http://schemas.microsoft.com/office/drawing/2014/main" id="{8F29DB55-4E42-23DA-D578-26AA332360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353014"/>
              </p:ext>
            </p:extLst>
          </p:nvPr>
        </p:nvGraphicFramePr>
        <p:xfrm>
          <a:off x="1801019" y="2463414"/>
          <a:ext cx="7635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8280" imgH="241200" progId="Equation.DSMT4">
                  <p:embed/>
                </p:oleObj>
              </mc:Choice>
              <mc:Fallback>
                <p:oleObj name="Equation" r:id="rId4" imgW="368280" imgH="241200" progId="Equation.DSMT4">
                  <p:embed/>
                  <p:pic>
                    <p:nvPicPr>
                      <p:cNvPr id="23" name="Object 6">
                        <a:extLst>
                          <a:ext uri="{FF2B5EF4-FFF2-40B4-BE49-F238E27FC236}">
                            <a16:creationId xmlns:a16="http://schemas.microsoft.com/office/drawing/2014/main" id="{9F223EE5-8910-53A0-41BE-65ABFE179F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1019" y="2463414"/>
                        <a:ext cx="763587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id="{38286EFD-2431-4EDD-9615-AE30491386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713226"/>
              </p:ext>
            </p:extLst>
          </p:nvPr>
        </p:nvGraphicFramePr>
        <p:xfrm>
          <a:off x="1974850" y="3876675"/>
          <a:ext cx="868363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19040" imgH="228600" progId="Equation.DSMT4">
                  <p:embed/>
                </p:oleObj>
              </mc:Choice>
              <mc:Fallback>
                <p:oleObj name="Equation" r:id="rId6" imgW="419040" imgH="228600" progId="Equation.DSMT4">
                  <p:embed/>
                  <p:pic>
                    <p:nvPicPr>
                      <p:cNvPr id="12" name="Object 6">
                        <a:extLst>
                          <a:ext uri="{FF2B5EF4-FFF2-40B4-BE49-F238E27FC236}">
                            <a16:creationId xmlns:a16="http://schemas.microsoft.com/office/drawing/2014/main" id="{8F29DB55-4E42-23DA-D578-26AA332360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850" y="3876675"/>
                        <a:ext cx="868363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CEBD9C-BF83-A3EE-88B5-02CD6601D3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9618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sz="3000" dirty="0"/>
              <a:t>8.4 </a:t>
            </a:r>
            <a:r>
              <a:rPr lang="zh-CN" altLang="en-US" sz="3000" dirty="0"/>
              <a:t>一阶电路零输入响应、零状态响应和全响应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47A38C2A-9007-2E72-8D7F-92CD8E810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402" y="1016712"/>
            <a:ext cx="8102600" cy="143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901700" indent="-9017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614488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793875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5265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098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670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242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814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901700" marR="0" lvl="0" indent="-901700" algn="ctr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全响应＝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零输入响应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零状态响应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901700" marR="0" lvl="0" indent="-901700" algn="l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一、</a:t>
            </a:r>
            <a:r>
              <a:rPr lang="zh-CN" altLang="en-US" b="1" kern="0" dirty="0">
                <a:solidFill>
                  <a:srgbClr val="3333CC"/>
                </a:solidFill>
              </a:rPr>
              <a:t>零输入响应：</a:t>
            </a:r>
            <a:endParaRPr lang="en-US" altLang="zh-CN" b="1" kern="0" dirty="0">
              <a:solidFill>
                <a:srgbClr val="3333CC"/>
              </a:solidFill>
            </a:endParaRPr>
          </a:p>
          <a:p>
            <a:pPr lvl="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 dirty="0">
                <a:solidFill>
                  <a:srgbClr val="000000"/>
                </a:solidFill>
              </a:rPr>
              <a:t>激励（电源）为零，由初始储能引起的响应。  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820648D-8115-A375-36B7-60AF815E2A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013789"/>
              </p:ext>
            </p:extLst>
          </p:nvPr>
        </p:nvGraphicFramePr>
        <p:xfrm>
          <a:off x="3611285" y="2509392"/>
          <a:ext cx="20447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41120" imgH="355320" progId="Equation.DSMT4">
                  <p:embed/>
                </p:oleObj>
              </mc:Choice>
              <mc:Fallback>
                <p:oleObj name="Equation" r:id="rId2" imgW="1041120" imgH="355320" progId="Equation.DSMT4">
                  <p:embed/>
                  <p:pic>
                    <p:nvPicPr>
                      <p:cNvPr id="12" name="Object 8">
                        <a:extLst>
                          <a:ext uri="{FF2B5EF4-FFF2-40B4-BE49-F238E27FC236}">
                            <a16:creationId xmlns:a16="http://schemas.microsoft.com/office/drawing/2014/main" id="{868E2FDE-1E5E-9C7C-BFE7-966A2A75AB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285" y="2509392"/>
                        <a:ext cx="2044700" cy="6985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CCECFF">
                            <a:gamma/>
                            <a:shade val="60000"/>
                            <a:invGamma/>
                          </a:srgbClr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id="{2A039FB3-A61C-9B85-F39E-F8E341EB14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337240"/>
              </p:ext>
            </p:extLst>
          </p:nvPr>
        </p:nvGraphicFramePr>
        <p:xfrm>
          <a:off x="291823" y="3395217"/>
          <a:ext cx="68421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0120" imgH="203040" progId="Equation.DSMT4">
                  <p:embed/>
                </p:oleObj>
              </mc:Choice>
              <mc:Fallback>
                <p:oleObj name="Equation" r:id="rId4" imgW="330120" imgH="203040" progId="Equation.DSMT4">
                  <p:embed/>
                  <p:pic>
                    <p:nvPicPr>
                      <p:cNvPr id="23" name="Object 6">
                        <a:extLst>
                          <a:ext uri="{FF2B5EF4-FFF2-40B4-BE49-F238E27FC236}">
                            <a16:creationId xmlns:a16="http://schemas.microsoft.com/office/drawing/2014/main" id="{9F223EE5-8910-53A0-41BE-65ABFE179F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823" y="3395217"/>
                        <a:ext cx="684212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D3DC891D-4C0E-77DD-B39F-BF702A0C9061}"/>
              </a:ext>
            </a:extLst>
          </p:cNvPr>
          <p:cNvSpPr txBox="1"/>
          <p:nvPr/>
        </p:nvSpPr>
        <p:spPr>
          <a:xfrm>
            <a:off x="957027" y="3307319"/>
            <a:ext cx="7353215" cy="506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0" marR="0" lvl="0" indent="-9017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从初始值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</a:t>
            </a:r>
            <a:r>
              <a:rPr kumimoji="1" lang="en-US" altLang="zh-CN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(0</a:t>
            </a:r>
            <a:r>
              <a:rPr kumimoji="1" lang="en-US" altLang="zh-CN" sz="2400" b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开始按指数规律单调衰减至</a:t>
            </a:r>
            <a:r>
              <a:rPr kumimoji="1" lang="en-US" altLang="zh-CN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0.</a:t>
            </a:r>
          </a:p>
        </p:txBody>
      </p:sp>
      <p:graphicFrame>
        <p:nvGraphicFramePr>
          <p:cNvPr id="16" name="Object 66">
            <a:extLst>
              <a:ext uri="{FF2B5EF4-FFF2-40B4-BE49-F238E27FC236}">
                <a16:creationId xmlns:a16="http://schemas.microsoft.com/office/drawing/2014/main" id="{B157C9D4-5A3E-E642-5ADB-B831DD725A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174072"/>
              </p:ext>
            </p:extLst>
          </p:nvPr>
        </p:nvGraphicFramePr>
        <p:xfrm>
          <a:off x="858838" y="4635500"/>
          <a:ext cx="5100637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11200" imgH="419040" progId="Equation.DSMT4">
                  <p:embed/>
                </p:oleObj>
              </mc:Choice>
              <mc:Fallback>
                <p:oleObj name="Equation" r:id="rId6" imgW="2311200" imgH="419040" progId="Equation.DSMT4">
                  <p:embed/>
                  <p:pic>
                    <p:nvPicPr>
                      <p:cNvPr id="182338" name="Object 66">
                        <a:extLst>
                          <a:ext uri="{FF2B5EF4-FFF2-40B4-BE49-F238E27FC236}">
                            <a16:creationId xmlns:a16="http://schemas.microsoft.com/office/drawing/2014/main" id="{0C0C8767-125D-94E7-287A-172DF9B28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838" y="4635500"/>
                        <a:ext cx="5100637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67">
            <a:extLst>
              <a:ext uri="{FF2B5EF4-FFF2-40B4-BE49-F238E27FC236}">
                <a16:creationId xmlns:a16="http://schemas.microsoft.com/office/drawing/2014/main" id="{FEC1B9FE-5A0C-C4AA-9267-22DC1E126D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830592"/>
              </p:ext>
            </p:extLst>
          </p:nvPr>
        </p:nvGraphicFramePr>
        <p:xfrm>
          <a:off x="2717800" y="3790950"/>
          <a:ext cx="3171825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84200" imgH="342720" progId="Equation.DSMT4">
                  <p:embed/>
                </p:oleObj>
              </mc:Choice>
              <mc:Fallback>
                <p:oleObj name="Equation" r:id="rId8" imgW="1384200" imgH="342720" progId="Equation.DSMT4">
                  <p:embed/>
                  <p:pic>
                    <p:nvPicPr>
                      <p:cNvPr id="182339" name="Object 67">
                        <a:extLst>
                          <a:ext uri="{FF2B5EF4-FFF2-40B4-BE49-F238E27FC236}">
                            <a16:creationId xmlns:a16="http://schemas.microsoft.com/office/drawing/2014/main" id="{4506FD6B-FDC2-74C6-B95A-CB545ED9C4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800" y="3790950"/>
                        <a:ext cx="3171825" cy="78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482CBEB7-D385-64C0-1F83-EF0CD8C90D99}"/>
              </a:ext>
            </a:extLst>
          </p:cNvPr>
          <p:cNvSpPr txBox="1"/>
          <p:nvPr/>
        </p:nvSpPr>
        <p:spPr>
          <a:xfrm>
            <a:off x="251996" y="3937452"/>
            <a:ext cx="3082261" cy="506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0" marR="0" lvl="0" indent="-9017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如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RC</a:t>
            </a: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放电电路：</a:t>
            </a:r>
            <a:endParaRPr kumimoji="1" lang="en-US" altLang="zh-CN" sz="2400" b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9" name="Group 112">
            <a:extLst>
              <a:ext uri="{FF2B5EF4-FFF2-40B4-BE49-F238E27FC236}">
                <a16:creationId xmlns:a16="http://schemas.microsoft.com/office/drawing/2014/main" id="{AAD94193-8079-8AC2-4619-B1355BA21E0B}"/>
              </a:ext>
            </a:extLst>
          </p:cNvPr>
          <p:cNvGrpSpPr>
            <a:grpSpLocks/>
          </p:cNvGrpSpPr>
          <p:nvPr/>
        </p:nvGrpSpPr>
        <p:grpSpPr bwMode="auto">
          <a:xfrm>
            <a:off x="6121869" y="3545925"/>
            <a:ext cx="2751138" cy="1800225"/>
            <a:chOff x="179" y="1338"/>
            <a:chExt cx="1733" cy="1134"/>
          </a:xfrm>
        </p:grpSpPr>
        <p:sp>
          <p:nvSpPr>
            <p:cNvPr id="20" name="Line 9">
              <a:extLst>
                <a:ext uri="{FF2B5EF4-FFF2-40B4-BE49-F238E27FC236}">
                  <a16:creationId xmlns:a16="http://schemas.microsoft.com/office/drawing/2014/main" id="{B55AC3F2-B93C-1162-DC88-C280833D53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4" y="1708"/>
              <a:ext cx="20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Text Box 10">
              <a:extLst>
                <a:ext uri="{FF2B5EF4-FFF2-40B4-BE49-F238E27FC236}">
                  <a16:creationId xmlns:a16="http://schemas.microsoft.com/office/drawing/2014/main" id="{C753D9C5-C573-6BB5-7838-E5FF518A09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6" y="1722"/>
              <a:ext cx="1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Line 12">
              <a:extLst>
                <a:ext uri="{FF2B5EF4-FFF2-40B4-BE49-F238E27FC236}">
                  <a16:creationId xmlns:a16="http://schemas.microsoft.com/office/drawing/2014/main" id="{8E610F48-238A-3B5D-A31B-1A412FC7B6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23" y="1537"/>
              <a:ext cx="170" cy="16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Text Box 13">
              <a:extLst>
                <a:ext uri="{FF2B5EF4-FFF2-40B4-BE49-F238E27FC236}">
                  <a16:creationId xmlns:a16="http://schemas.microsoft.com/office/drawing/2014/main" id="{F8F9E036-7571-857A-6D03-74200F7A2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" y="1338"/>
              <a:ext cx="6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S(</a:t>
              </a:r>
              <a:r>
                <a:rPr kumimoji="1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=0)</a:t>
              </a:r>
            </a:p>
          </p:txBody>
        </p:sp>
        <p:grpSp>
          <p:nvGrpSpPr>
            <p:cNvPr id="25" name="Group 14">
              <a:extLst>
                <a:ext uri="{FF2B5EF4-FFF2-40B4-BE49-F238E27FC236}">
                  <a16:creationId xmlns:a16="http://schemas.microsoft.com/office/drawing/2014/main" id="{006E1D35-87FC-73CD-37D4-CFDB8D32B7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5" y="1691"/>
              <a:ext cx="347" cy="781"/>
              <a:chOff x="1408" y="2032"/>
              <a:chExt cx="294" cy="686"/>
            </a:xfrm>
          </p:grpSpPr>
          <p:grpSp>
            <p:nvGrpSpPr>
              <p:cNvPr id="45" name="Group 15">
                <a:extLst>
                  <a:ext uri="{FF2B5EF4-FFF2-40B4-BE49-F238E27FC236}">
                    <a16:creationId xmlns:a16="http://schemas.microsoft.com/office/drawing/2014/main" id="{502ACA13-51A5-9460-BE72-F066D41F8D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08" y="2032"/>
                <a:ext cx="192" cy="686"/>
                <a:chOff x="1408" y="2032"/>
                <a:chExt cx="192" cy="686"/>
              </a:xfrm>
            </p:grpSpPr>
            <p:sp>
              <p:nvSpPr>
                <p:cNvPr id="47" name="Text Box 16">
                  <a:extLst>
                    <a:ext uri="{FF2B5EF4-FFF2-40B4-BE49-F238E27FC236}">
                      <a16:creationId xmlns:a16="http://schemas.microsoft.com/office/drawing/2014/main" id="{E1B16FD9-D663-531F-489A-673F31770D8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08" y="2032"/>
                  <a:ext cx="192" cy="2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</a:p>
              </p:txBody>
            </p:sp>
            <p:sp>
              <p:nvSpPr>
                <p:cNvPr id="48" name="Text Box 17">
                  <a:extLst>
                    <a:ext uri="{FF2B5EF4-FFF2-40B4-BE49-F238E27FC236}">
                      <a16:creationId xmlns:a16="http://schemas.microsoft.com/office/drawing/2014/main" id="{D0D1B0B6-D97F-0123-82AE-4133122B442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08" y="2462"/>
                  <a:ext cx="181" cy="2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</a:p>
              </p:txBody>
            </p:sp>
          </p:grpSp>
          <p:sp>
            <p:nvSpPr>
              <p:cNvPr id="46" name="Text Box 18">
                <a:extLst>
                  <a:ext uri="{FF2B5EF4-FFF2-40B4-BE49-F238E27FC236}">
                    <a16:creationId xmlns:a16="http://schemas.microsoft.com/office/drawing/2014/main" id="{37721E12-656D-5AE9-3A32-E95D6A8CF9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11" y="2182"/>
                <a:ext cx="291" cy="3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2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sz="2400" b="1" i="1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6DBECCB4-2FEA-3E3D-964F-60ADC8D802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7" y="1783"/>
              <a:ext cx="45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0A4CB528-42A3-C2B1-68BA-027D73539C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" y="1783"/>
              <a:ext cx="39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Text Box 23">
              <a:extLst>
                <a:ext uri="{FF2B5EF4-FFF2-40B4-BE49-F238E27FC236}">
                  <a16:creationId xmlns:a16="http://schemas.microsoft.com/office/drawing/2014/main" id="{E491EF13-F9F1-0196-CDFF-7728B6DB56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" y="1896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9" name="Group 25">
              <a:extLst>
                <a:ext uri="{FF2B5EF4-FFF2-40B4-BE49-F238E27FC236}">
                  <a16:creationId xmlns:a16="http://schemas.microsoft.com/office/drawing/2014/main" id="{1C1DF22B-8D5C-597B-4F20-F7449D2980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1694"/>
              <a:ext cx="228" cy="733"/>
              <a:chOff x="1647" y="1261"/>
              <a:chExt cx="194" cy="645"/>
            </a:xfrm>
          </p:grpSpPr>
          <p:sp>
            <p:nvSpPr>
              <p:cNvPr id="43" name="Text Box 26">
                <a:extLst>
                  <a:ext uri="{FF2B5EF4-FFF2-40B4-BE49-F238E27FC236}">
                    <a16:creationId xmlns:a16="http://schemas.microsoft.com/office/drawing/2014/main" id="{69DB1241-45A4-3F00-7A70-BFAA77703D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49" y="1261"/>
                <a:ext cx="192" cy="2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</a:p>
            </p:txBody>
          </p:sp>
          <p:sp>
            <p:nvSpPr>
              <p:cNvPr id="44" name="Text Box 27">
                <a:extLst>
                  <a:ext uri="{FF2B5EF4-FFF2-40B4-BE49-F238E27FC236}">
                    <a16:creationId xmlns:a16="http://schemas.microsoft.com/office/drawing/2014/main" id="{F59DA705-9640-DEC6-A02A-DAD5DECDC8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47" y="1650"/>
                <a:ext cx="181" cy="2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–</a:t>
                </a:r>
              </a:p>
            </p:txBody>
          </p:sp>
        </p:grpSp>
        <p:sp>
          <p:nvSpPr>
            <p:cNvPr id="30" name="Text Box 28">
              <a:extLst>
                <a:ext uri="{FF2B5EF4-FFF2-40B4-BE49-F238E27FC236}">
                  <a16:creationId xmlns:a16="http://schemas.microsoft.com/office/drawing/2014/main" id="{27610DC4-93EF-EA05-7180-124256A3DA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" y="1860"/>
              <a:ext cx="34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1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31" name="Group 29">
              <a:extLst>
                <a:ext uri="{FF2B5EF4-FFF2-40B4-BE49-F238E27FC236}">
                  <a16:creationId xmlns:a16="http://schemas.microsoft.com/office/drawing/2014/main" id="{741768D5-46BD-577F-3277-8F1EDC15EB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7" y="2001"/>
              <a:ext cx="227" cy="62"/>
              <a:chOff x="1824" y="1680"/>
              <a:chExt cx="192" cy="96"/>
            </a:xfrm>
          </p:grpSpPr>
          <p:sp>
            <p:nvSpPr>
              <p:cNvPr id="41" name="Line 30">
                <a:extLst>
                  <a:ext uri="{FF2B5EF4-FFF2-40B4-BE49-F238E27FC236}">
                    <a16:creationId xmlns:a16="http://schemas.microsoft.com/office/drawing/2014/main" id="{8D1BD612-7CE8-F915-C397-AC097D2A3A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680"/>
                <a:ext cx="192" cy="0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Line 31">
                <a:extLst>
                  <a:ext uri="{FF2B5EF4-FFF2-40B4-BE49-F238E27FC236}">
                    <a16:creationId xmlns:a16="http://schemas.microsoft.com/office/drawing/2014/main" id="{7C6F2029-C284-5FAB-9BBB-BD1BAC1C94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776"/>
                <a:ext cx="192" cy="0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2" name="Line 32">
              <a:extLst>
                <a:ext uri="{FF2B5EF4-FFF2-40B4-BE49-F238E27FC236}">
                  <a16:creationId xmlns:a16="http://schemas.microsoft.com/office/drawing/2014/main" id="{018DF2AC-0F2D-F6FF-8B21-A95748780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0" y="2063"/>
              <a:ext cx="0" cy="32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F67CA60-BDD3-EDBE-E745-3EC4635B3B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0" y="1783"/>
              <a:ext cx="0" cy="21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C5AE4D41-4B8D-172F-4AF7-46F8CCB193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17" y="1674"/>
              <a:ext cx="17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C8A4480F-9C41-375F-2EB3-1E21957E42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" y="2384"/>
              <a:ext cx="102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" name="Line 36">
              <a:extLst>
                <a:ext uri="{FF2B5EF4-FFF2-40B4-BE49-F238E27FC236}">
                  <a16:creationId xmlns:a16="http://schemas.microsoft.com/office/drawing/2014/main" id="{23211C09-786A-5CC3-FB9A-942E173BC9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1" y="1783"/>
              <a:ext cx="0" cy="60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" name="Text Box 38">
              <a:extLst>
                <a:ext uri="{FF2B5EF4-FFF2-40B4-BE49-F238E27FC236}">
                  <a16:creationId xmlns:a16="http://schemas.microsoft.com/office/drawing/2014/main" id="{872E771D-A7B4-7FF4-FF43-FFA7BE908C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7" y="199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" name="Rectangle 103">
              <a:extLst>
                <a:ext uri="{FF2B5EF4-FFF2-40B4-BE49-F238E27FC236}">
                  <a16:creationId xmlns:a16="http://schemas.microsoft.com/office/drawing/2014/main" id="{FB81C2A0-10ED-2AC8-4449-124A95BA3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3" y="1979"/>
              <a:ext cx="96" cy="240"/>
            </a:xfrm>
            <a:prstGeom prst="rect">
              <a:avLst/>
            </a:prstGeom>
            <a:solidFill>
              <a:srgbClr val="00CC99"/>
            </a:solidFill>
            <a:ln w="317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Oval 111">
              <a:extLst>
                <a:ext uri="{FF2B5EF4-FFF2-40B4-BE49-F238E27FC236}">
                  <a16:creationId xmlns:a16="http://schemas.microsoft.com/office/drawing/2014/main" id="{2F9B9616-B60C-8300-0FA9-0D3736A12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1752"/>
              <a:ext cx="47" cy="47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2" name="Group 5">
            <a:extLst>
              <a:ext uri="{FF2B5EF4-FFF2-40B4-BE49-F238E27FC236}">
                <a16:creationId xmlns:a16="http://schemas.microsoft.com/office/drawing/2014/main" id="{3B775B0D-FC1E-8B7B-C392-BF4605848819}"/>
              </a:ext>
            </a:extLst>
          </p:cNvPr>
          <p:cNvGrpSpPr>
            <a:grpSpLocks/>
          </p:cNvGrpSpPr>
          <p:nvPr/>
        </p:nvGrpSpPr>
        <p:grpSpPr bwMode="auto">
          <a:xfrm>
            <a:off x="3042119" y="5589078"/>
            <a:ext cx="4308830" cy="811213"/>
            <a:chOff x="369" y="297"/>
            <a:chExt cx="2830" cy="559"/>
          </a:xfrm>
        </p:grpSpPr>
        <p:graphicFrame>
          <p:nvGraphicFramePr>
            <p:cNvPr id="93" name="Object 6">
              <a:extLst>
                <a:ext uri="{FF2B5EF4-FFF2-40B4-BE49-F238E27FC236}">
                  <a16:creationId xmlns:a16="http://schemas.microsoft.com/office/drawing/2014/main" id="{DAE2FA65-255F-DD9B-9247-06B36D33642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64550805"/>
                </p:ext>
              </p:extLst>
            </p:nvPr>
          </p:nvGraphicFramePr>
          <p:xfrm>
            <a:off x="369" y="297"/>
            <a:ext cx="1005" cy="5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647640" imgH="355320" progId="Equation.3">
                    <p:embed/>
                  </p:oleObj>
                </mc:Choice>
                <mc:Fallback>
                  <p:oleObj name="公式" r:id="rId10" imgW="647640" imgH="355320" progId="Equation.3">
                    <p:embed/>
                    <p:pic>
                      <p:nvPicPr>
                        <p:cNvPr id="184326" name="Object 6">
                          <a:extLst>
                            <a:ext uri="{FF2B5EF4-FFF2-40B4-BE49-F238E27FC236}">
                              <a16:creationId xmlns:a16="http://schemas.microsoft.com/office/drawing/2014/main" id="{4110440B-354D-3BBA-B953-027D939E1D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" y="297"/>
                          <a:ext cx="1005" cy="5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Object 7">
              <a:extLst>
                <a:ext uri="{FF2B5EF4-FFF2-40B4-BE49-F238E27FC236}">
                  <a16:creationId xmlns:a16="http://schemas.microsoft.com/office/drawing/2014/main" id="{D266D416-F4C5-AE57-5813-E746A1EF5D3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92033101"/>
                </p:ext>
              </p:extLst>
            </p:nvPr>
          </p:nvGraphicFramePr>
          <p:xfrm>
            <a:off x="1338" y="338"/>
            <a:ext cx="1861" cy="5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180800" imgH="342720" progId="Equation.DSMT4">
                    <p:embed/>
                  </p:oleObj>
                </mc:Choice>
                <mc:Fallback>
                  <p:oleObj name="Equation" r:id="rId12" imgW="1180800" imgH="342720" progId="Equation.DSMT4">
                    <p:embed/>
                    <p:pic>
                      <p:nvPicPr>
                        <p:cNvPr id="184327" name="Object 7">
                          <a:extLst>
                            <a:ext uri="{FF2B5EF4-FFF2-40B4-BE49-F238E27FC236}">
                              <a16:creationId xmlns:a16="http://schemas.microsoft.com/office/drawing/2014/main" id="{852F96FC-28FE-4A5F-1678-1DAD0379D91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8" y="338"/>
                          <a:ext cx="1861" cy="5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6FF33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5" name="文本框 94">
            <a:extLst>
              <a:ext uri="{FF2B5EF4-FFF2-40B4-BE49-F238E27FC236}">
                <a16:creationId xmlns:a16="http://schemas.microsoft.com/office/drawing/2014/main" id="{F9326031-2202-4454-D79E-2DF22821F1F5}"/>
              </a:ext>
            </a:extLst>
          </p:cNvPr>
          <p:cNvSpPr txBox="1"/>
          <p:nvPr/>
        </p:nvSpPr>
        <p:spPr>
          <a:xfrm>
            <a:off x="251995" y="5747585"/>
            <a:ext cx="3082261" cy="506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0" marR="0" lvl="0" indent="-9017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再如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RL</a:t>
            </a: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放电电路：</a:t>
            </a:r>
            <a:endParaRPr kumimoji="1" lang="en-US" altLang="zh-CN" sz="2400" b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A03F6E-838F-388A-2E91-B3E691E8DC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4973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sz="3000" dirty="0"/>
              <a:t>8.4 </a:t>
            </a:r>
            <a:r>
              <a:rPr lang="zh-CN" altLang="en-US" sz="3000" dirty="0"/>
              <a:t>一阶电路零输入响应、零状态响应和全响应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47A38C2A-9007-2E72-8D7F-92CD8E810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961" y="990600"/>
            <a:ext cx="8102600" cy="2815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901700" indent="-9017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614488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793875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5265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098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670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242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814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二、</a:t>
            </a:r>
            <a:r>
              <a:rPr lang="zh-CN" altLang="en-US" b="1" kern="0" dirty="0">
                <a:solidFill>
                  <a:srgbClr val="3333CC"/>
                </a:solidFill>
              </a:rPr>
              <a:t>零状态响应：</a:t>
            </a:r>
            <a:endParaRPr lang="en-US" altLang="zh-CN" b="1" kern="0" dirty="0">
              <a:solidFill>
                <a:srgbClr val="3333CC"/>
              </a:solidFill>
            </a:endParaRPr>
          </a:p>
          <a:p>
            <a:pPr marL="0" lvl="0" indent="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 dirty="0">
                <a:solidFill>
                  <a:srgbClr val="000000"/>
                </a:solidFill>
              </a:rPr>
              <a:t>电路储能元件初始能量为零（电容电压、电感电流为</a:t>
            </a:r>
            <a:r>
              <a:rPr lang="en-US" altLang="zh-CN" b="1" kern="0" dirty="0">
                <a:solidFill>
                  <a:srgbClr val="000000"/>
                </a:solidFill>
              </a:rPr>
              <a:t>0</a:t>
            </a:r>
            <a:r>
              <a:rPr lang="zh-CN" altLang="en-US" b="1" kern="0" dirty="0">
                <a:solidFill>
                  <a:srgbClr val="000000"/>
                </a:solidFill>
              </a:rPr>
              <a:t>），在激励（电源）作用下产生的响应。一般利用</a:t>
            </a:r>
            <a:r>
              <a:rPr lang="en-US" altLang="zh-CN" b="1" kern="0" dirty="0">
                <a:solidFill>
                  <a:srgbClr val="000000"/>
                </a:solidFill>
              </a:rPr>
              <a:t>KCL/KVL</a:t>
            </a:r>
            <a:r>
              <a:rPr lang="zh-CN" altLang="en-US" b="1" kern="0" dirty="0">
                <a:solidFill>
                  <a:srgbClr val="000000"/>
                </a:solidFill>
              </a:rPr>
              <a:t>列写微分方程或</a:t>
            </a:r>
            <a:r>
              <a:rPr lang="zh-CN" altLang="en-US" b="1" kern="0" dirty="0">
                <a:solidFill>
                  <a:srgbClr val="FF0000"/>
                </a:solidFill>
              </a:rPr>
              <a:t>利用三要素法</a:t>
            </a:r>
            <a:r>
              <a:rPr lang="zh-CN" altLang="en-US" b="1" kern="0" dirty="0">
                <a:solidFill>
                  <a:srgbClr val="000000"/>
                </a:solidFill>
              </a:rPr>
              <a:t>求解。</a:t>
            </a:r>
            <a:endParaRPr lang="en-US" altLang="zh-CN" b="1" kern="0" dirty="0">
              <a:solidFill>
                <a:srgbClr val="000000"/>
              </a:solidFill>
            </a:endParaRPr>
          </a:p>
          <a:p>
            <a:pPr marL="0" lvl="0" indent="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 dirty="0">
                <a:solidFill>
                  <a:srgbClr val="FF0000"/>
                </a:solidFill>
              </a:rPr>
              <a:t>阶跃响应</a:t>
            </a:r>
            <a:r>
              <a:rPr lang="en-US" altLang="zh-CN" b="1" kern="0" dirty="0">
                <a:solidFill>
                  <a:srgbClr val="FF0000"/>
                </a:solidFill>
              </a:rPr>
              <a:t>/</a:t>
            </a:r>
            <a:r>
              <a:rPr lang="zh-CN" altLang="en-US" b="1" kern="0" dirty="0">
                <a:solidFill>
                  <a:srgbClr val="FF0000"/>
                </a:solidFill>
              </a:rPr>
              <a:t>冲激响应</a:t>
            </a:r>
            <a:r>
              <a:rPr lang="en-US" altLang="zh-CN" b="1" kern="0" dirty="0">
                <a:solidFill>
                  <a:srgbClr val="FF0000"/>
                </a:solidFill>
              </a:rPr>
              <a:t>/</a:t>
            </a:r>
            <a:r>
              <a:rPr lang="zh-CN" altLang="en-US" b="1" kern="0" dirty="0">
                <a:solidFill>
                  <a:srgbClr val="FF0000"/>
                </a:solidFill>
              </a:rPr>
              <a:t>正弦电源作用下的一阶电路</a:t>
            </a:r>
            <a:r>
              <a:rPr lang="zh-CN" altLang="en-US" b="1" kern="0" dirty="0">
                <a:solidFill>
                  <a:srgbClr val="000000"/>
                </a:solidFill>
              </a:rPr>
              <a:t>，有一些特殊的知识点。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7FDFBD-1BA9-0DBD-9F2B-96AFA142A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0152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sz="3000" dirty="0"/>
              <a:t>8.4 </a:t>
            </a:r>
            <a:r>
              <a:rPr lang="zh-CN" altLang="en-US" sz="3000" dirty="0"/>
              <a:t>一阶电路零输入响应、零状态响应和全响应</a:t>
            </a:r>
          </a:p>
        </p:txBody>
      </p:sp>
      <p:sp>
        <p:nvSpPr>
          <p:cNvPr id="49" name="Text Box 3">
            <a:extLst>
              <a:ext uri="{FF2B5EF4-FFF2-40B4-BE49-F238E27FC236}">
                <a16:creationId xmlns:a16="http://schemas.microsoft.com/office/drawing/2014/main" id="{715EF699-BC77-ED82-3A07-4F06626EB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90" y="1062036"/>
            <a:ext cx="25026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en-US" altLang="zh-CN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※</a:t>
            </a:r>
            <a:r>
              <a:rPr kumimoji="1" lang="zh-CN" altLang="en-US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单位阶跃函数  </a:t>
            </a:r>
            <a:endParaRPr kumimoji="1" lang="zh-CN" altLang="en-US" sz="2400" dirty="0">
              <a:solidFill>
                <a:srgbClr val="CC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1" name="Group 5">
            <a:extLst>
              <a:ext uri="{FF2B5EF4-FFF2-40B4-BE49-F238E27FC236}">
                <a16:creationId xmlns:a16="http://schemas.microsoft.com/office/drawing/2014/main" id="{64BBDB9C-B82E-467B-33B3-89C69AAE3714}"/>
              </a:ext>
            </a:extLst>
          </p:cNvPr>
          <p:cNvGrpSpPr>
            <a:grpSpLocks/>
          </p:cNvGrpSpPr>
          <p:nvPr/>
        </p:nvGrpSpPr>
        <p:grpSpPr bwMode="auto">
          <a:xfrm>
            <a:off x="5858174" y="922504"/>
            <a:ext cx="2878137" cy="1524000"/>
            <a:chOff x="3343" y="573"/>
            <a:chExt cx="1813" cy="960"/>
          </a:xfrm>
        </p:grpSpPr>
        <p:sp>
          <p:nvSpPr>
            <p:cNvPr id="52" name="Line 6">
              <a:extLst>
                <a:ext uri="{FF2B5EF4-FFF2-40B4-BE49-F238E27FC236}">
                  <a16:creationId xmlns:a16="http://schemas.microsoft.com/office/drawing/2014/main" id="{9600A6B2-C6B7-E8F3-8581-74DEDA5114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9" y="1293"/>
              <a:ext cx="158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53" name="Line 7">
              <a:extLst>
                <a:ext uri="{FF2B5EF4-FFF2-40B4-BE49-F238E27FC236}">
                  <a16:creationId xmlns:a16="http://schemas.microsoft.com/office/drawing/2014/main" id="{89D1BDA7-7912-CFE5-BD4F-E09E0B6980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35" y="717"/>
              <a:ext cx="0" cy="72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54" name="Line 8">
              <a:extLst>
                <a:ext uri="{FF2B5EF4-FFF2-40B4-BE49-F238E27FC236}">
                  <a16:creationId xmlns:a16="http://schemas.microsoft.com/office/drawing/2014/main" id="{2A59E497-3069-A15D-4ADF-F4FB6DD3A0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5" y="957"/>
              <a:ext cx="1056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55" name="Text Box 9">
              <a:extLst>
                <a:ext uri="{FF2B5EF4-FFF2-40B4-BE49-F238E27FC236}">
                  <a16:creationId xmlns:a16="http://schemas.microsoft.com/office/drawing/2014/main" id="{714D9522-FF23-F281-B8A7-7C80227727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7" y="1149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" name="Text Box 10">
              <a:extLst>
                <a:ext uri="{FF2B5EF4-FFF2-40B4-BE49-F238E27FC236}">
                  <a16:creationId xmlns:a16="http://schemas.microsoft.com/office/drawing/2014/main" id="{0726A195-CA6C-6590-16A8-D00B37A22D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3" y="573"/>
              <a:ext cx="3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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" name="Text Box 11">
              <a:extLst>
                <a:ext uri="{FF2B5EF4-FFF2-40B4-BE49-F238E27FC236}">
                  <a16:creationId xmlns:a16="http://schemas.microsoft.com/office/drawing/2014/main" id="{CA017E80-CA05-A444-1C97-F3AD86A08E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1" y="86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8" name="Text Box 12">
              <a:extLst>
                <a:ext uri="{FF2B5EF4-FFF2-40B4-BE49-F238E27FC236}">
                  <a16:creationId xmlns:a16="http://schemas.microsoft.com/office/drawing/2014/main" id="{3060686F-CBD5-87AE-3C01-8ACA3CCFCA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3" y="124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89" name="Object 43">
            <a:extLst>
              <a:ext uri="{FF2B5EF4-FFF2-40B4-BE49-F238E27FC236}">
                <a16:creationId xmlns:a16="http://schemas.microsoft.com/office/drawing/2014/main" id="{43015DF4-8653-7C33-CD42-89D4B3F845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400569"/>
              </p:ext>
            </p:extLst>
          </p:nvPr>
        </p:nvGraphicFramePr>
        <p:xfrm>
          <a:off x="2997051" y="1127125"/>
          <a:ext cx="2593975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469800" progId="Equation.DSMT4">
                  <p:embed/>
                </p:oleObj>
              </mc:Choice>
              <mc:Fallback>
                <p:oleObj name="Equation" r:id="rId2" imgW="1371600" imgH="469800" progId="Equation.DSMT4">
                  <p:embed/>
                  <p:pic>
                    <p:nvPicPr>
                      <p:cNvPr id="89" name="Object 43">
                        <a:extLst>
                          <a:ext uri="{FF2B5EF4-FFF2-40B4-BE49-F238E27FC236}">
                            <a16:creationId xmlns:a16="http://schemas.microsoft.com/office/drawing/2014/main" id="{43015DF4-8653-7C33-CD42-89D4B3F845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051" y="1127125"/>
                        <a:ext cx="2593975" cy="88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3" name="Group 3">
            <a:extLst>
              <a:ext uri="{FF2B5EF4-FFF2-40B4-BE49-F238E27FC236}">
                <a16:creationId xmlns:a16="http://schemas.microsoft.com/office/drawing/2014/main" id="{A2E6A910-780C-9B64-4D71-28AA6A83CCD4}"/>
              </a:ext>
            </a:extLst>
          </p:cNvPr>
          <p:cNvGrpSpPr>
            <a:grpSpLocks/>
          </p:cNvGrpSpPr>
          <p:nvPr/>
        </p:nvGrpSpPr>
        <p:grpSpPr bwMode="auto">
          <a:xfrm>
            <a:off x="5519047" y="5153024"/>
            <a:ext cx="2843212" cy="1485900"/>
            <a:chOff x="3275" y="3024"/>
            <a:chExt cx="1791" cy="936"/>
          </a:xfrm>
        </p:grpSpPr>
        <p:sp>
          <p:nvSpPr>
            <p:cNvPr id="94" name="Line 4">
              <a:extLst>
                <a:ext uri="{FF2B5EF4-FFF2-40B4-BE49-F238E27FC236}">
                  <a16:creationId xmlns:a16="http://schemas.microsoft.com/office/drawing/2014/main" id="{935418E0-BF3F-6067-FBC8-7AF8740600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9" y="3720"/>
              <a:ext cx="158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95" name="Line 5">
              <a:extLst>
                <a:ext uri="{FF2B5EF4-FFF2-40B4-BE49-F238E27FC236}">
                  <a16:creationId xmlns:a16="http://schemas.microsoft.com/office/drawing/2014/main" id="{395B6DA5-35CF-F629-3E3C-2D5A86B3B3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45" y="3144"/>
              <a:ext cx="0" cy="72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125" name="Line 6">
              <a:extLst>
                <a:ext uri="{FF2B5EF4-FFF2-40B4-BE49-F238E27FC236}">
                  <a16:creationId xmlns:a16="http://schemas.microsoft.com/office/drawing/2014/main" id="{4DA40E91-11F8-6687-5AE8-F47D5FDFB4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" y="3384"/>
              <a:ext cx="1056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126" name="Text Box 7">
              <a:extLst>
                <a:ext uri="{FF2B5EF4-FFF2-40B4-BE49-F238E27FC236}">
                  <a16:creationId xmlns:a16="http://schemas.microsoft.com/office/drawing/2014/main" id="{3734C45A-E327-5996-3D29-70366B03FD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7" y="3576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7" name="Text Box 8">
              <a:extLst>
                <a:ext uri="{FF2B5EF4-FFF2-40B4-BE49-F238E27FC236}">
                  <a16:creationId xmlns:a16="http://schemas.microsoft.com/office/drawing/2014/main" id="{426AE338-F2E5-2FFE-2AFA-B1267FB8A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3" y="3024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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t-t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8" name="Line 9">
              <a:extLst>
                <a:ext uri="{FF2B5EF4-FFF2-40B4-BE49-F238E27FC236}">
                  <a16:creationId xmlns:a16="http://schemas.microsoft.com/office/drawing/2014/main" id="{BB21FC73-C63C-9FC6-14E4-68C4079CE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" y="3384"/>
              <a:ext cx="0" cy="336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129" name="Text Box 10">
              <a:extLst>
                <a:ext uri="{FF2B5EF4-FFF2-40B4-BE49-F238E27FC236}">
                  <a16:creationId xmlns:a16="http://schemas.microsoft.com/office/drawing/2014/main" id="{F218A073-974B-51DA-91AE-1F3A77377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5" y="3672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0" name="Text Box 11">
              <a:extLst>
                <a:ext uri="{FF2B5EF4-FFF2-40B4-BE49-F238E27FC236}">
                  <a16:creationId xmlns:a16="http://schemas.microsoft.com/office/drawing/2014/main" id="{4929A4DD-0C55-420C-9F05-B75E839A11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5" y="365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aphicFrame>
        <p:nvGraphicFramePr>
          <p:cNvPr id="131" name="Object 12">
            <a:extLst>
              <a:ext uri="{FF2B5EF4-FFF2-40B4-BE49-F238E27FC236}">
                <a16:creationId xmlns:a16="http://schemas.microsoft.com/office/drawing/2014/main" id="{038E6448-58EB-37D7-7F73-D6C929C911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510839"/>
              </p:ext>
            </p:extLst>
          </p:nvPr>
        </p:nvGraphicFramePr>
        <p:xfrm>
          <a:off x="1842358" y="5121844"/>
          <a:ext cx="2957512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73120" imgH="482400" progId="Equation.DSMT4">
                  <p:embed/>
                </p:oleObj>
              </mc:Choice>
              <mc:Fallback>
                <p:oleObj name="Equation" r:id="rId4" imgW="1473120" imgH="482400" progId="Equation.DSMT4">
                  <p:embed/>
                  <p:pic>
                    <p:nvPicPr>
                      <p:cNvPr id="9228" name="Object 12">
                        <a:extLst>
                          <a:ext uri="{FF2B5EF4-FFF2-40B4-BE49-F238E27FC236}">
                            <a16:creationId xmlns:a16="http://schemas.microsoft.com/office/drawing/2014/main" id="{6B4A8EB6-7339-1257-CA72-2F693A46B2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2358" y="5121844"/>
                        <a:ext cx="2957512" cy="96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Text Box 43">
            <a:extLst>
              <a:ext uri="{FF2B5EF4-FFF2-40B4-BE49-F238E27FC236}">
                <a16:creationId xmlns:a16="http://schemas.microsoft.com/office/drawing/2014/main" id="{F2D8EEBA-6F94-A29F-FF34-4EFB56028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173" y="6085399"/>
            <a:ext cx="37240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可表征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开关在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=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时闭合  </a:t>
            </a:r>
          </a:p>
        </p:txBody>
      </p:sp>
      <p:sp>
        <p:nvSpPr>
          <p:cNvPr id="163" name="Text Box 3">
            <a:extLst>
              <a:ext uri="{FF2B5EF4-FFF2-40B4-BE49-F238E27FC236}">
                <a16:creationId xmlns:a16="http://schemas.microsoft.com/office/drawing/2014/main" id="{13688C4F-4D51-467E-EFA2-4BE89EE1CA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864" y="5366006"/>
            <a:ext cx="11128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延迟？</a:t>
            </a:r>
            <a:endParaRPr kumimoji="1" lang="zh-CN" altLang="en-US" sz="2400" dirty="0">
              <a:solidFill>
                <a:srgbClr val="CC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64" name="Group 13">
            <a:extLst>
              <a:ext uri="{FF2B5EF4-FFF2-40B4-BE49-F238E27FC236}">
                <a16:creationId xmlns:a16="http://schemas.microsoft.com/office/drawing/2014/main" id="{C1421478-E4A6-CC56-FE79-E1D920E23D4F}"/>
              </a:ext>
            </a:extLst>
          </p:cNvPr>
          <p:cNvGrpSpPr>
            <a:grpSpLocks/>
          </p:cNvGrpSpPr>
          <p:nvPr/>
        </p:nvGrpSpPr>
        <p:grpSpPr bwMode="auto">
          <a:xfrm>
            <a:off x="788554" y="2235446"/>
            <a:ext cx="4097338" cy="482600"/>
            <a:chOff x="432" y="1897"/>
            <a:chExt cx="2497" cy="304"/>
          </a:xfrm>
        </p:grpSpPr>
        <p:graphicFrame>
          <p:nvGraphicFramePr>
            <p:cNvPr id="165" name="Object 14">
              <a:extLst>
                <a:ext uri="{FF2B5EF4-FFF2-40B4-BE49-F238E27FC236}">
                  <a16:creationId xmlns:a16="http://schemas.microsoft.com/office/drawing/2014/main" id="{FCEB2F30-4787-F9CD-F59A-BF396FF7455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12" y="1905"/>
            <a:ext cx="426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91960" imgH="203040" progId="Equation.DSMT4">
                    <p:embed/>
                  </p:oleObj>
                </mc:Choice>
                <mc:Fallback>
                  <p:oleObj name="Equation" r:id="rId6" imgW="291960" imgH="203040" progId="Equation.DSMT4">
                    <p:embed/>
                    <p:pic>
                      <p:nvPicPr>
                        <p:cNvPr id="60" name="Object 14">
                          <a:extLst>
                            <a:ext uri="{FF2B5EF4-FFF2-40B4-BE49-F238E27FC236}">
                              <a16:creationId xmlns:a16="http://schemas.microsoft.com/office/drawing/2014/main" id="{CF7BFB3E-47CC-8D76-7461-5BA10CF8DC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2" y="1905"/>
                          <a:ext cx="426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66" name="Group 15">
              <a:extLst>
                <a:ext uri="{FF2B5EF4-FFF2-40B4-BE49-F238E27FC236}">
                  <a16:creationId xmlns:a16="http://schemas.microsoft.com/office/drawing/2014/main" id="{24D3A553-5709-9600-C682-A94AA3B71B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1897"/>
              <a:ext cx="2497" cy="296"/>
              <a:chOff x="576" y="1816"/>
              <a:chExt cx="2497" cy="296"/>
            </a:xfrm>
          </p:grpSpPr>
          <p:sp>
            <p:nvSpPr>
              <p:cNvPr id="167" name="Text Box 16">
                <a:extLst>
                  <a:ext uri="{FF2B5EF4-FFF2-40B4-BE49-F238E27FC236}">
                    <a16:creationId xmlns:a16="http://schemas.microsoft.com/office/drawing/2014/main" id="{565D4919-06E8-00F4-0B09-1598AA166A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6" y="1824"/>
                <a:ext cx="39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用</a:t>
                </a: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8" name="Text Box 17">
                <a:extLst>
                  <a:ext uri="{FF2B5EF4-FFF2-40B4-BE49-F238E27FC236}">
                    <a16:creationId xmlns:a16="http://schemas.microsoft.com/office/drawing/2014/main" id="{7D54A9A3-B03B-912B-D47A-5DDD2D4A0E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7" y="1816"/>
                <a:ext cx="188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可描述开关的动作。  </a:t>
                </a:r>
                <a:endPara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69" name="Group 18">
            <a:extLst>
              <a:ext uri="{FF2B5EF4-FFF2-40B4-BE49-F238E27FC236}">
                <a16:creationId xmlns:a16="http://schemas.microsoft.com/office/drawing/2014/main" id="{399434C1-D8A0-E675-7B6D-5325759F24EB}"/>
              </a:ext>
            </a:extLst>
          </p:cNvPr>
          <p:cNvGrpSpPr>
            <a:grpSpLocks/>
          </p:cNvGrpSpPr>
          <p:nvPr/>
        </p:nvGrpSpPr>
        <p:grpSpPr bwMode="auto">
          <a:xfrm>
            <a:off x="4996785" y="2868488"/>
            <a:ext cx="3465513" cy="1098550"/>
            <a:chOff x="2936" y="1677"/>
            <a:chExt cx="2183" cy="692"/>
          </a:xfrm>
        </p:grpSpPr>
        <p:grpSp>
          <p:nvGrpSpPr>
            <p:cNvPr id="170" name="Group 19">
              <a:extLst>
                <a:ext uri="{FF2B5EF4-FFF2-40B4-BE49-F238E27FC236}">
                  <a16:creationId xmlns:a16="http://schemas.microsoft.com/office/drawing/2014/main" id="{BAC82356-BAF9-2E43-85A4-5C2AEC5317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82" y="2027"/>
              <a:ext cx="226" cy="50"/>
              <a:chOff x="2112" y="3648"/>
              <a:chExt cx="192" cy="48"/>
            </a:xfrm>
          </p:grpSpPr>
          <p:sp>
            <p:nvSpPr>
              <p:cNvPr id="191" name="Line 20">
                <a:extLst>
                  <a:ext uri="{FF2B5EF4-FFF2-40B4-BE49-F238E27FC236}">
                    <a16:creationId xmlns:a16="http://schemas.microsoft.com/office/drawing/2014/main" id="{AA280471-3822-7667-9E37-E3B7A98CD1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3648"/>
                <a:ext cx="192" cy="0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  <p:sp>
            <p:nvSpPr>
              <p:cNvPr id="192" name="Line 21">
                <a:extLst>
                  <a:ext uri="{FF2B5EF4-FFF2-40B4-BE49-F238E27FC236}">
                    <a16:creationId xmlns:a16="http://schemas.microsoft.com/office/drawing/2014/main" id="{865C1CAD-D535-2E8A-37F5-C2CA3A3CBB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3696"/>
                <a:ext cx="192" cy="0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</p:grpSp>
        <p:sp>
          <p:nvSpPr>
            <p:cNvPr id="171" name="Text Box 22">
              <a:extLst>
                <a:ext uri="{FF2B5EF4-FFF2-40B4-BE49-F238E27FC236}">
                  <a16:creationId xmlns:a16="http://schemas.microsoft.com/office/drawing/2014/main" id="{8BDBDA96-9E21-FFA7-0A0E-15A8808AF9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2" y="1835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72" name="Group 23">
              <a:extLst>
                <a:ext uri="{FF2B5EF4-FFF2-40B4-BE49-F238E27FC236}">
                  <a16:creationId xmlns:a16="http://schemas.microsoft.com/office/drawing/2014/main" id="{5A58E70C-98F9-2E5D-AD1C-1D04A02C6E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41" y="1688"/>
              <a:ext cx="316" cy="681"/>
              <a:chOff x="1572" y="1253"/>
              <a:chExt cx="268" cy="664"/>
            </a:xfrm>
          </p:grpSpPr>
          <p:grpSp>
            <p:nvGrpSpPr>
              <p:cNvPr id="187" name="Group 24">
                <a:extLst>
                  <a:ext uri="{FF2B5EF4-FFF2-40B4-BE49-F238E27FC236}">
                    <a16:creationId xmlns:a16="http://schemas.microsoft.com/office/drawing/2014/main" id="{ACEF134F-BC87-3120-E2C2-9CEBC5AA35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49" y="1253"/>
                <a:ext cx="191" cy="664"/>
                <a:chOff x="1649" y="1253"/>
                <a:chExt cx="191" cy="664"/>
              </a:xfrm>
            </p:grpSpPr>
            <p:sp>
              <p:nvSpPr>
                <p:cNvPr id="189" name="Text Box 25">
                  <a:extLst>
                    <a:ext uri="{FF2B5EF4-FFF2-40B4-BE49-F238E27FC236}">
                      <a16:creationId xmlns:a16="http://schemas.microsoft.com/office/drawing/2014/main" id="{CE9F3E4F-8607-5CEA-911C-DDC229679E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50" y="1253"/>
                  <a:ext cx="190" cy="2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</a:p>
              </p:txBody>
            </p:sp>
            <p:sp>
              <p:nvSpPr>
                <p:cNvPr id="190" name="Text Box 26">
                  <a:extLst>
                    <a:ext uri="{FF2B5EF4-FFF2-40B4-BE49-F238E27FC236}">
                      <a16:creationId xmlns:a16="http://schemas.microsoft.com/office/drawing/2014/main" id="{4A48AAE3-EB96-59FD-EE76-6D2AF62CA87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49" y="1636"/>
                  <a:ext cx="179" cy="2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</a:p>
              </p:txBody>
            </p:sp>
          </p:grpSp>
          <p:sp>
            <p:nvSpPr>
              <p:cNvPr id="188" name="Text Box 27">
                <a:extLst>
                  <a:ext uri="{FF2B5EF4-FFF2-40B4-BE49-F238E27FC236}">
                    <a16:creationId xmlns:a16="http://schemas.microsoft.com/office/drawing/2014/main" id="{9C7DD392-C59B-F88D-1C1D-CC4FDB0764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72" y="1435"/>
                <a:ext cx="262" cy="2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sz="2400" b="1" i="1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73" name="Text Box 28">
              <a:extLst>
                <a:ext uri="{FF2B5EF4-FFF2-40B4-BE49-F238E27FC236}">
                  <a16:creationId xmlns:a16="http://schemas.microsoft.com/office/drawing/2014/main" id="{52E1E287-14EF-4393-B5D7-878FABB3A9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6" y="1949"/>
              <a:ext cx="6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S</a:t>
              </a: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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" name="Line 29">
              <a:extLst>
                <a:ext uri="{FF2B5EF4-FFF2-40B4-BE49-F238E27FC236}">
                  <a16:creationId xmlns:a16="http://schemas.microsoft.com/office/drawing/2014/main" id="{64B4753E-EBC8-621D-3F9D-E3443B58E6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5" y="1731"/>
              <a:ext cx="603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175" name="Line 30">
              <a:extLst>
                <a:ext uri="{FF2B5EF4-FFF2-40B4-BE49-F238E27FC236}">
                  <a16:creationId xmlns:a16="http://schemas.microsoft.com/office/drawing/2014/main" id="{4DB5FBCD-8C1F-E99F-398B-D19F1EDE17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5" y="2323"/>
              <a:ext cx="119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176" name="Line 31">
              <a:extLst>
                <a:ext uri="{FF2B5EF4-FFF2-40B4-BE49-F238E27FC236}">
                  <a16:creationId xmlns:a16="http://schemas.microsoft.com/office/drawing/2014/main" id="{E1221307-E512-709E-0A63-3FF803B373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15" y="1732"/>
              <a:ext cx="6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177" name="Line 32">
              <a:extLst>
                <a:ext uri="{FF2B5EF4-FFF2-40B4-BE49-F238E27FC236}">
                  <a16:creationId xmlns:a16="http://schemas.microsoft.com/office/drawing/2014/main" id="{077C9C99-51DA-18BE-595B-A9BEF607E6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5" y="2093"/>
              <a:ext cx="0" cy="23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178" name="Line 33">
              <a:extLst>
                <a:ext uri="{FF2B5EF4-FFF2-40B4-BE49-F238E27FC236}">
                  <a16:creationId xmlns:a16="http://schemas.microsoft.com/office/drawing/2014/main" id="{06C6E2CA-3288-E1BF-E7C8-A0F132C306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5" y="1732"/>
              <a:ext cx="0" cy="2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179" name="Line 34">
              <a:extLst>
                <a:ext uri="{FF2B5EF4-FFF2-40B4-BE49-F238E27FC236}">
                  <a16:creationId xmlns:a16="http://schemas.microsoft.com/office/drawing/2014/main" id="{4D4F329F-E117-1D04-F975-EF213B467B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5" y="1732"/>
              <a:ext cx="0" cy="2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180" name="Line 35">
              <a:extLst>
                <a:ext uri="{FF2B5EF4-FFF2-40B4-BE49-F238E27FC236}">
                  <a16:creationId xmlns:a16="http://schemas.microsoft.com/office/drawing/2014/main" id="{502F3F0C-458B-B2A7-4088-861C969C78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95" y="2077"/>
              <a:ext cx="0" cy="24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181" name="Text Box 36">
              <a:extLst>
                <a:ext uri="{FF2B5EF4-FFF2-40B4-BE49-F238E27FC236}">
                  <a16:creationId xmlns:a16="http://schemas.microsoft.com/office/drawing/2014/main" id="{0AD89277-49B0-CA43-E93D-AC1C5C4837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6" y="1731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2" name="Text Box 37">
              <a:extLst>
                <a:ext uri="{FF2B5EF4-FFF2-40B4-BE49-F238E27FC236}">
                  <a16:creationId xmlns:a16="http://schemas.microsoft.com/office/drawing/2014/main" id="{9EA04824-D0D0-DF20-45C7-B51411022E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5" y="193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grpSp>
          <p:nvGrpSpPr>
            <p:cNvPr id="183" name="Group 38">
              <a:extLst>
                <a:ext uri="{FF2B5EF4-FFF2-40B4-BE49-F238E27FC236}">
                  <a16:creationId xmlns:a16="http://schemas.microsoft.com/office/drawing/2014/main" id="{14FE220D-1B75-42DC-192B-D7E45692C8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1" y="2028"/>
              <a:ext cx="267" cy="65"/>
              <a:chOff x="698" y="2222"/>
              <a:chExt cx="267" cy="65"/>
            </a:xfrm>
          </p:grpSpPr>
          <p:sp>
            <p:nvSpPr>
              <p:cNvPr id="185" name="Line 39">
                <a:extLst>
                  <a:ext uri="{FF2B5EF4-FFF2-40B4-BE49-F238E27FC236}">
                    <a16:creationId xmlns:a16="http://schemas.microsoft.com/office/drawing/2014/main" id="{BD904E7E-28E0-21FC-D45C-312653AD20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8" y="2222"/>
                <a:ext cx="267" cy="0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  <p:sp>
            <p:nvSpPr>
              <p:cNvPr id="186" name="Line 40">
                <a:extLst>
                  <a:ext uri="{FF2B5EF4-FFF2-40B4-BE49-F238E27FC236}">
                    <a16:creationId xmlns:a16="http://schemas.microsoft.com/office/drawing/2014/main" id="{839C7918-7C0D-C552-8C3D-7B8B7C1C51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" y="2287"/>
                <a:ext cx="133" cy="0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</p:grpSp>
        <p:sp>
          <p:nvSpPr>
            <p:cNvPr id="184" name="Rectangle 41">
              <a:extLst>
                <a:ext uri="{FF2B5EF4-FFF2-40B4-BE49-F238E27FC236}">
                  <a16:creationId xmlns:a16="http://schemas.microsoft.com/office/drawing/2014/main" id="{158B31C7-04E0-E20D-CCE2-BAB9BC2BF0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082" y="1605"/>
              <a:ext cx="96" cy="240"/>
            </a:xfrm>
            <a:prstGeom prst="rect">
              <a:avLst/>
            </a:prstGeom>
            <a:solidFill>
              <a:srgbClr val="BBE0E3"/>
            </a:solidFill>
            <a:ln w="317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</p:grpSp>
      <p:sp>
        <p:nvSpPr>
          <p:cNvPr id="193" name="Line 42">
            <a:extLst>
              <a:ext uri="{FF2B5EF4-FFF2-40B4-BE49-F238E27FC236}">
                <a16:creationId xmlns:a16="http://schemas.microsoft.com/office/drawing/2014/main" id="{0E90AE0D-F903-3E05-DAAA-6186230CBD19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1230" y="3603003"/>
            <a:ext cx="474662" cy="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ct val="50000"/>
              </a:spcBef>
            </a:pPr>
            <a:endParaRPr lang="zh-CN" altLang="en-US" sz="2400" b="1">
              <a:solidFill>
                <a:srgbClr val="000000"/>
              </a:solidFill>
              <a:ea typeface="楷体_GB2312" panose="02010609030101010101" pitchFamily="49" charset="-122"/>
            </a:endParaRPr>
          </a:p>
        </p:txBody>
      </p:sp>
      <p:graphicFrame>
        <p:nvGraphicFramePr>
          <p:cNvPr id="194" name="Object 44">
            <a:extLst>
              <a:ext uri="{FF2B5EF4-FFF2-40B4-BE49-F238E27FC236}">
                <a16:creationId xmlns:a16="http://schemas.microsoft.com/office/drawing/2014/main" id="{27E70068-2E02-880A-2372-F3F15CD29F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445299"/>
              </p:ext>
            </p:extLst>
          </p:nvPr>
        </p:nvGraphicFramePr>
        <p:xfrm>
          <a:off x="5304760" y="4119687"/>
          <a:ext cx="2582863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22360" imgH="482400" progId="Equation.DSMT4">
                  <p:embed/>
                </p:oleObj>
              </mc:Choice>
              <mc:Fallback>
                <p:oleObj name="Equation" r:id="rId8" imgW="1422360" imgH="482400" progId="Equation.DSMT4">
                  <p:embed/>
                  <p:pic>
                    <p:nvPicPr>
                      <p:cNvPr id="90" name="Object 44">
                        <a:extLst>
                          <a:ext uri="{FF2B5EF4-FFF2-40B4-BE49-F238E27FC236}">
                            <a16:creationId xmlns:a16="http://schemas.microsoft.com/office/drawing/2014/main" id="{D611D737-7B09-894E-9A74-93E8914E7B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4760" y="4119687"/>
                        <a:ext cx="2582863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5" name="Group 45">
            <a:extLst>
              <a:ext uri="{FF2B5EF4-FFF2-40B4-BE49-F238E27FC236}">
                <a16:creationId xmlns:a16="http://schemas.microsoft.com/office/drawing/2014/main" id="{E1A0BFE4-4370-3315-3E91-B4D9388548AF}"/>
              </a:ext>
            </a:extLst>
          </p:cNvPr>
          <p:cNvGrpSpPr>
            <a:grpSpLocks/>
          </p:cNvGrpSpPr>
          <p:nvPr/>
        </p:nvGrpSpPr>
        <p:grpSpPr bwMode="auto">
          <a:xfrm>
            <a:off x="841454" y="2866403"/>
            <a:ext cx="3444875" cy="1831975"/>
            <a:chOff x="338" y="2484"/>
            <a:chExt cx="2170" cy="1154"/>
          </a:xfrm>
        </p:grpSpPr>
        <p:grpSp>
          <p:nvGrpSpPr>
            <p:cNvPr id="196" name="Group 46">
              <a:extLst>
                <a:ext uri="{FF2B5EF4-FFF2-40B4-BE49-F238E27FC236}">
                  <a16:creationId xmlns:a16="http://schemas.microsoft.com/office/drawing/2014/main" id="{D7B21783-7098-7040-CD08-2556D132D4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8" y="2484"/>
              <a:ext cx="2170" cy="836"/>
              <a:chOff x="230" y="1788"/>
              <a:chExt cx="2170" cy="836"/>
            </a:xfrm>
          </p:grpSpPr>
          <p:sp>
            <p:nvSpPr>
              <p:cNvPr id="198" name="Text Box 47">
                <a:extLst>
                  <a:ext uri="{FF2B5EF4-FFF2-40B4-BE49-F238E27FC236}">
                    <a16:creationId xmlns:a16="http://schemas.microsoft.com/office/drawing/2014/main" id="{E2DBCCB1-529E-874F-F990-25F20D14D1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0" y="2048"/>
                <a:ext cx="32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sz="2400" b="1" i="0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</a:p>
            </p:txBody>
          </p:sp>
          <p:sp>
            <p:nvSpPr>
              <p:cNvPr id="199" name="Text Box 48">
                <a:extLst>
                  <a:ext uri="{FF2B5EF4-FFF2-40B4-BE49-F238E27FC236}">
                    <a16:creationId xmlns:a16="http://schemas.microsoft.com/office/drawing/2014/main" id="{1322CFCF-CA06-337D-5E1E-B8733783E7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8" y="1941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endPara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200" name="Group 49">
                <a:extLst>
                  <a:ext uri="{FF2B5EF4-FFF2-40B4-BE49-F238E27FC236}">
                    <a16:creationId xmlns:a16="http://schemas.microsoft.com/office/drawing/2014/main" id="{9DE0A039-805A-5E3D-BEDA-6C5BFE80DE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99" y="1820"/>
                <a:ext cx="327" cy="804"/>
                <a:chOff x="1590" y="1285"/>
                <a:chExt cx="236" cy="598"/>
              </a:xfrm>
            </p:grpSpPr>
            <p:grpSp>
              <p:nvGrpSpPr>
                <p:cNvPr id="221" name="Group 50">
                  <a:extLst>
                    <a:ext uri="{FF2B5EF4-FFF2-40B4-BE49-F238E27FC236}">
                      <a16:creationId xmlns:a16="http://schemas.microsoft.com/office/drawing/2014/main" id="{D5756F7E-769F-E22A-4A2B-4999B1E97F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61" y="1285"/>
                  <a:ext cx="165" cy="598"/>
                  <a:chOff x="1661" y="1285"/>
                  <a:chExt cx="165" cy="598"/>
                </a:xfrm>
              </p:grpSpPr>
              <p:sp>
                <p:nvSpPr>
                  <p:cNvPr id="223" name="Text Box 51">
                    <a:extLst>
                      <a:ext uri="{FF2B5EF4-FFF2-40B4-BE49-F238E27FC236}">
                        <a16:creationId xmlns:a16="http://schemas.microsoft.com/office/drawing/2014/main" id="{3AB68CB8-5121-0A1E-B2EE-3C1CB97F787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64" y="1285"/>
                    <a:ext cx="162" cy="21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FF99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  <p:sp>
                <p:nvSpPr>
                  <p:cNvPr id="224" name="Text Box 52">
                    <a:extLst>
                      <a:ext uri="{FF2B5EF4-FFF2-40B4-BE49-F238E27FC236}">
                        <a16:creationId xmlns:a16="http://schemas.microsoft.com/office/drawing/2014/main" id="{E1EAE492-884B-BB23-6793-65E577AC142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61" y="1669"/>
                    <a:ext cx="153" cy="21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FF99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–</a:t>
                    </a:r>
                  </a:p>
                </p:txBody>
              </p:sp>
            </p:grpSp>
            <p:sp>
              <p:nvSpPr>
                <p:cNvPr id="222" name="Text Box 53">
                  <a:extLst>
                    <a:ext uri="{FF2B5EF4-FFF2-40B4-BE49-F238E27FC236}">
                      <a16:creationId xmlns:a16="http://schemas.microsoft.com/office/drawing/2014/main" id="{19E5A27E-0CA1-4957-2E97-5894052659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90" y="1466"/>
                  <a:ext cx="222" cy="2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1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u</a:t>
                  </a:r>
                  <a:r>
                    <a:rPr kumimoji="1" lang="en-US" altLang="zh-CN" sz="2400" b="1" i="1" u="none" strike="noStrike" kern="0" cap="none" spc="0" normalizeH="0" baseline="-2500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C</a:t>
                  </a:r>
                  <a:endParaRPr kumimoji="1" lang="en-US" altLang="zh-CN" sz="24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01" name="Line 54">
                <a:extLst>
                  <a:ext uri="{FF2B5EF4-FFF2-40B4-BE49-F238E27FC236}">
                    <a16:creationId xmlns:a16="http://schemas.microsoft.com/office/drawing/2014/main" id="{128B9BB3-473C-50CA-C408-40CA0B70E1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9" y="1835"/>
                <a:ext cx="267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  <p:sp>
            <p:nvSpPr>
              <p:cNvPr id="202" name="Line 55">
                <a:extLst>
                  <a:ext uri="{FF2B5EF4-FFF2-40B4-BE49-F238E27FC236}">
                    <a16:creationId xmlns:a16="http://schemas.microsoft.com/office/drawing/2014/main" id="{D6BFC398-4E5A-F74C-7FD6-7817207F0A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9" y="2609"/>
                <a:ext cx="140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  <p:sp>
            <p:nvSpPr>
              <p:cNvPr id="203" name="Line 56">
                <a:extLst>
                  <a:ext uri="{FF2B5EF4-FFF2-40B4-BE49-F238E27FC236}">
                    <a16:creationId xmlns:a16="http://schemas.microsoft.com/office/drawing/2014/main" id="{335B5BB0-C41E-B279-D787-7CEB30CEBB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0" y="1835"/>
                <a:ext cx="8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  <p:grpSp>
            <p:nvGrpSpPr>
              <p:cNvPr id="204" name="Group 57">
                <a:extLst>
                  <a:ext uri="{FF2B5EF4-FFF2-40B4-BE49-F238E27FC236}">
                    <a16:creationId xmlns:a16="http://schemas.microsoft.com/office/drawing/2014/main" id="{CFB23E59-F4D1-BB77-7D08-9C5B64B974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6" y="2222"/>
                <a:ext cx="267" cy="65"/>
                <a:chOff x="698" y="2222"/>
                <a:chExt cx="267" cy="65"/>
              </a:xfrm>
            </p:grpSpPr>
            <p:sp>
              <p:nvSpPr>
                <p:cNvPr id="219" name="Line 58">
                  <a:extLst>
                    <a:ext uri="{FF2B5EF4-FFF2-40B4-BE49-F238E27FC236}">
                      <a16:creationId xmlns:a16="http://schemas.microsoft.com/office/drawing/2014/main" id="{56C0513B-413B-CB91-C7A0-0DF156570F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8" y="2222"/>
                  <a:ext cx="267" cy="0"/>
                </a:xfrm>
                <a:prstGeom prst="line">
                  <a:avLst/>
                </a:pr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楷体_GB2312" panose="02010609030101010101" pitchFamily="49" charset="-122"/>
                  </a:endParaRPr>
                </a:p>
              </p:txBody>
            </p:sp>
            <p:sp>
              <p:nvSpPr>
                <p:cNvPr id="220" name="Line 59">
                  <a:extLst>
                    <a:ext uri="{FF2B5EF4-FFF2-40B4-BE49-F238E27FC236}">
                      <a16:creationId xmlns:a16="http://schemas.microsoft.com/office/drawing/2014/main" id="{07DC9EFD-0404-7CD6-33B1-D1E6C53275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5" y="2287"/>
                  <a:ext cx="133" cy="0"/>
                </a:xfrm>
                <a:prstGeom prst="line">
                  <a:avLst/>
                </a:pr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楷体_GB2312" panose="02010609030101010101" pitchFamily="49" charset="-122"/>
                  </a:endParaRPr>
                </a:p>
              </p:txBody>
            </p:sp>
          </p:grpSp>
          <p:sp>
            <p:nvSpPr>
              <p:cNvPr id="205" name="Line 60">
                <a:extLst>
                  <a:ext uri="{FF2B5EF4-FFF2-40B4-BE49-F238E27FC236}">
                    <a16:creationId xmlns:a16="http://schemas.microsoft.com/office/drawing/2014/main" id="{70619A6D-587F-08F6-D8E4-B378611577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9" y="2287"/>
                <a:ext cx="0" cy="32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  <p:sp>
            <p:nvSpPr>
              <p:cNvPr id="206" name="Line 61">
                <a:extLst>
                  <a:ext uri="{FF2B5EF4-FFF2-40B4-BE49-F238E27FC236}">
                    <a16:creationId xmlns:a16="http://schemas.microsoft.com/office/drawing/2014/main" id="{42584C20-2984-D648-B2B5-322BF8A60E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9" y="1835"/>
                <a:ext cx="0" cy="38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  <p:sp>
            <p:nvSpPr>
              <p:cNvPr id="207" name="Line 62">
                <a:extLst>
                  <a:ext uri="{FF2B5EF4-FFF2-40B4-BE49-F238E27FC236}">
                    <a16:creationId xmlns:a16="http://schemas.microsoft.com/office/drawing/2014/main" id="{2439F975-253B-0558-902A-DC3409BB0C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90" y="1835"/>
                <a:ext cx="0" cy="38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  <p:sp>
            <p:nvSpPr>
              <p:cNvPr id="208" name="Line 63">
                <a:extLst>
                  <a:ext uri="{FF2B5EF4-FFF2-40B4-BE49-F238E27FC236}">
                    <a16:creationId xmlns:a16="http://schemas.microsoft.com/office/drawing/2014/main" id="{BAAA459C-6576-1712-3034-F35CD725ED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0" y="2287"/>
                <a:ext cx="0" cy="32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  <p:sp>
            <p:nvSpPr>
              <p:cNvPr id="209" name="Text Box 64">
                <a:extLst>
                  <a:ext uri="{FF2B5EF4-FFF2-40B4-BE49-F238E27FC236}">
                    <a16:creationId xmlns:a16="http://schemas.microsoft.com/office/drawing/2014/main" id="{CED9290C-5DBA-01EC-FD1B-75AAF4A866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0" y="1884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0" name="Text Box 65">
                <a:extLst>
                  <a:ext uri="{FF2B5EF4-FFF2-40B4-BE49-F238E27FC236}">
                    <a16:creationId xmlns:a16="http://schemas.microsoft.com/office/drawing/2014/main" id="{9DCFEF97-F4DF-C49D-75C6-87A30EC866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6" y="2108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</a:p>
            </p:txBody>
          </p:sp>
          <p:sp>
            <p:nvSpPr>
              <p:cNvPr id="211" name="Line 66">
                <a:extLst>
                  <a:ext uri="{FF2B5EF4-FFF2-40B4-BE49-F238E27FC236}">
                    <a16:creationId xmlns:a16="http://schemas.microsoft.com/office/drawing/2014/main" id="{5A67249E-12AB-7638-25BC-DA3DC1A644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56" y="1835"/>
                <a:ext cx="334" cy="12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  <p:sp>
            <p:nvSpPr>
              <p:cNvPr id="212" name="Line 67">
                <a:extLst>
                  <a:ext uri="{FF2B5EF4-FFF2-40B4-BE49-F238E27FC236}">
                    <a16:creationId xmlns:a16="http://schemas.microsoft.com/office/drawing/2014/main" id="{B2AC709D-C362-ABF1-CDAC-5F8D661106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6" y="1900"/>
                <a:ext cx="0" cy="70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  <p:sp>
            <p:nvSpPr>
              <p:cNvPr id="213" name="Line 68">
                <a:extLst>
                  <a:ext uri="{FF2B5EF4-FFF2-40B4-BE49-F238E27FC236}">
                    <a16:creationId xmlns:a16="http://schemas.microsoft.com/office/drawing/2014/main" id="{0F3E84A3-A17A-15C4-0060-419EA98946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42" y="1922"/>
                <a:ext cx="67" cy="19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  <p:sp>
            <p:nvSpPr>
              <p:cNvPr id="214" name="Rectangle 69">
                <a:extLst>
                  <a:ext uri="{FF2B5EF4-FFF2-40B4-BE49-F238E27FC236}">
                    <a16:creationId xmlns:a16="http://schemas.microsoft.com/office/drawing/2014/main" id="{A8DE7466-9887-1C0B-17E6-08450762D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42" y="1716"/>
                <a:ext cx="96" cy="240"/>
              </a:xfrm>
              <a:prstGeom prst="rect">
                <a:avLst/>
              </a:prstGeom>
              <a:solidFill>
                <a:srgbClr val="BBE0E3"/>
              </a:solidFill>
              <a:ln w="3175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  <p:grpSp>
            <p:nvGrpSpPr>
              <p:cNvPr id="215" name="Group 70">
                <a:extLst>
                  <a:ext uri="{FF2B5EF4-FFF2-40B4-BE49-F238E27FC236}">
                    <a16:creationId xmlns:a16="http://schemas.microsoft.com/office/drawing/2014/main" id="{9EEE2EC7-F498-BF7B-454E-001D92330E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2061" y="2161"/>
                <a:ext cx="58" cy="192"/>
                <a:chOff x="1632" y="2030"/>
                <a:chExt cx="58" cy="192"/>
              </a:xfrm>
            </p:grpSpPr>
            <p:sp>
              <p:nvSpPr>
                <p:cNvPr id="217" name="Line 71">
                  <a:extLst>
                    <a:ext uri="{FF2B5EF4-FFF2-40B4-BE49-F238E27FC236}">
                      <a16:creationId xmlns:a16="http://schemas.microsoft.com/office/drawing/2014/main" id="{BAACFF1F-2447-DFA4-D976-C58B7EF5DD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32" y="2030"/>
                  <a:ext cx="0" cy="192"/>
                </a:xfrm>
                <a:prstGeom prst="line">
                  <a:avLst/>
                </a:pr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楷体_GB2312" panose="02010609030101010101" pitchFamily="49" charset="-122"/>
                  </a:endParaRPr>
                </a:p>
              </p:txBody>
            </p:sp>
            <p:sp>
              <p:nvSpPr>
                <p:cNvPr id="218" name="Line 72">
                  <a:extLst>
                    <a:ext uri="{FF2B5EF4-FFF2-40B4-BE49-F238E27FC236}">
                      <a16:creationId xmlns:a16="http://schemas.microsoft.com/office/drawing/2014/main" id="{9A5F1E9B-3A60-DD4F-1841-02FE7AD53F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0" y="2030"/>
                  <a:ext cx="0" cy="192"/>
                </a:xfrm>
                <a:prstGeom prst="line">
                  <a:avLst/>
                </a:pr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楷体_GB2312" panose="02010609030101010101" pitchFamily="49" charset="-122"/>
                  </a:endParaRPr>
                </a:p>
              </p:txBody>
            </p:sp>
          </p:grpSp>
          <p:sp>
            <p:nvSpPr>
              <p:cNvPr id="216" name="Oval 73">
                <a:extLst>
                  <a:ext uri="{FF2B5EF4-FFF2-40B4-BE49-F238E27FC236}">
                    <a16:creationId xmlns:a16="http://schemas.microsoft.com/office/drawing/2014/main" id="{E1014F1D-ED7D-D74C-8E1D-C0B97EB56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812"/>
                <a:ext cx="45" cy="45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</p:grpSp>
        <p:sp>
          <p:nvSpPr>
            <p:cNvPr id="197" name="Text Box 74">
              <a:extLst>
                <a:ext uri="{FF2B5EF4-FFF2-40B4-BE49-F238E27FC236}">
                  <a16:creationId xmlns:a16="http://schemas.microsoft.com/office/drawing/2014/main" id="{05269815-F4D7-9144-EB71-A8A2E41468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" y="3350"/>
              <a:ext cx="17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开关在</a:t>
              </a: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=0 </a:t>
              </a:r>
              <a:r>
                <a: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时闭合  </a:t>
              </a: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CC10C61-5916-EDCE-569B-E6DE51954B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874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3" grpId="0"/>
      <p:bldP spid="19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sz="3000" dirty="0"/>
              <a:t>8.4 </a:t>
            </a:r>
            <a:r>
              <a:rPr lang="zh-CN" altLang="en-US" sz="3000" dirty="0"/>
              <a:t>一阶电路零输入响应、零状态响应和全响应</a:t>
            </a:r>
          </a:p>
        </p:txBody>
      </p:sp>
      <p:sp>
        <p:nvSpPr>
          <p:cNvPr id="125" name="Text Box 3">
            <a:extLst>
              <a:ext uri="{FF2B5EF4-FFF2-40B4-BE49-F238E27FC236}">
                <a16:creationId xmlns:a16="http://schemas.microsoft.com/office/drawing/2014/main" id="{1E91E5A3-5A62-3736-4302-C8A9D17BE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746" y="1181241"/>
            <a:ext cx="60450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en-US" altLang="zh-CN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※</a:t>
            </a:r>
            <a:r>
              <a:rPr kumimoji="1" lang="zh-CN" altLang="en-US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单位冲激函数（延迟类比阶跃函数）  </a:t>
            </a:r>
            <a:endParaRPr kumimoji="1" lang="zh-CN" altLang="en-US" sz="2400" dirty="0">
              <a:solidFill>
                <a:srgbClr val="CC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9" name="Object 3">
            <a:extLst>
              <a:ext uri="{FF2B5EF4-FFF2-40B4-BE49-F238E27FC236}">
                <a16:creationId xmlns:a16="http://schemas.microsoft.com/office/drawing/2014/main" id="{C56F5AC9-6BFC-7A0E-61D6-FF5C5E6EE0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225577"/>
              </p:ext>
            </p:extLst>
          </p:nvPr>
        </p:nvGraphicFramePr>
        <p:xfrm>
          <a:off x="5688216" y="1983694"/>
          <a:ext cx="1660525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25480" imgH="368280" progId="Equation.3">
                  <p:embed/>
                </p:oleObj>
              </mc:Choice>
              <mc:Fallback>
                <p:oleObj name="Equation" r:id="rId2" imgW="825480" imgH="368280" progId="Equation.3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540D94B1-3B8E-FCCF-B80E-DBE644AF3F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8216" y="1983694"/>
                        <a:ext cx="1660525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0" name="Group 4">
            <a:extLst>
              <a:ext uri="{FF2B5EF4-FFF2-40B4-BE49-F238E27FC236}">
                <a16:creationId xmlns:a16="http://schemas.microsoft.com/office/drawing/2014/main" id="{A68853DF-2DF0-8AC7-42B8-2D65403EC750}"/>
              </a:ext>
            </a:extLst>
          </p:cNvPr>
          <p:cNvGrpSpPr>
            <a:grpSpLocks/>
          </p:cNvGrpSpPr>
          <p:nvPr/>
        </p:nvGrpSpPr>
        <p:grpSpPr bwMode="auto">
          <a:xfrm>
            <a:off x="2853032" y="1946657"/>
            <a:ext cx="2487612" cy="1271588"/>
            <a:chOff x="3563" y="2577"/>
            <a:chExt cx="1567" cy="801"/>
          </a:xfrm>
        </p:grpSpPr>
        <p:grpSp>
          <p:nvGrpSpPr>
            <p:cNvPr id="141" name="Group 5">
              <a:extLst>
                <a:ext uri="{FF2B5EF4-FFF2-40B4-BE49-F238E27FC236}">
                  <a16:creationId xmlns:a16="http://schemas.microsoft.com/office/drawing/2014/main" id="{E4C55A59-A4D5-87DA-6E87-915445B2DF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" y="2577"/>
              <a:ext cx="1567" cy="801"/>
              <a:chOff x="3563" y="2577"/>
              <a:chExt cx="1567" cy="801"/>
            </a:xfrm>
          </p:grpSpPr>
          <p:sp>
            <p:nvSpPr>
              <p:cNvPr id="143" name="Line 6">
                <a:extLst>
                  <a:ext uri="{FF2B5EF4-FFF2-40B4-BE49-F238E27FC236}">
                    <a16:creationId xmlns:a16="http://schemas.microsoft.com/office/drawing/2014/main" id="{75DC72C9-B88C-8DCA-1A77-62ABCFBDC9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3" y="3189"/>
                <a:ext cx="14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" name="Line 7">
                <a:extLst>
                  <a:ext uri="{FF2B5EF4-FFF2-40B4-BE49-F238E27FC236}">
                    <a16:creationId xmlns:a16="http://schemas.microsoft.com/office/drawing/2014/main" id="{98D94A58-7FAD-0488-AB0B-969F6E0AF6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55" y="2577"/>
                <a:ext cx="0" cy="7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5" name="Text Box 8">
                <a:extLst>
                  <a:ext uri="{FF2B5EF4-FFF2-40B4-BE49-F238E27FC236}">
                    <a16:creationId xmlns:a16="http://schemas.microsoft.com/office/drawing/2014/main" id="{93BC4DB1-0FEE-5E21-A468-0E553349BF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73" y="3145"/>
                <a:ext cx="15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kumimoji="1" lang="en-US" altLang="zh-CN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endParaRPr kumimoji="1" lang="en-US" altLang="zh-CN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6" name="Text Box 9">
                <a:extLst>
                  <a:ext uri="{FF2B5EF4-FFF2-40B4-BE49-F238E27FC236}">
                    <a16:creationId xmlns:a16="http://schemas.microsoft.com/office/drawing/2014/main" id="{645B1605-D612-751A-1F6B-402E8155C2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6" y="2713"/>
                <a:ext cx="325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kumimoji="1" lang="en-US" altLang="zh-CN" i="1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</a:t>
                </a:r>
                <a:r>
                  <a:rPr kumimoji="1" lang="en-US" altLang="zh-CN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(</a:t>
                </a:r>
                <a:r>
                  <a:rPr kumimoji="1" lang="en-US" altLang="zh-CN" i="1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t</a:t>
                </a:r>
                <a:r>
                  <a:rPr kumimoji="1" lang="en-US" altLang="zh-CN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)</a:t>
                </a:r>
              </a:p>
            </p:txBody>
          </p:sp>
          <p:sp>
            <p:nvSpPr>
              <p:cNvPr id="147" name="Line 10">
                <a:extLst>
                  <a:ext uri="{FF2B5EF4-FFF2-40B4-BE49-F238E27FC236}">
                    <a16:creationId xmlns:a16="http://schemas.microsoft.com/office/drawing/2014/main" id="{1E401DC6-C20E-8D98-6ABE-C2B9ED7E30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55" y="2793"/>
                <a:ext cx="0" cy="396"/>
              </a:xfrm>
              <a:prstGeom prst="line">
                <a:avLst/>
              </a:prstGeom>
              <a:noFill/>
              <a:ln w="31750">
                <a:solidFill>
                  <a:srgbClr val="FF0066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42" name="Text Box 11">
              <a:extLst>
                <a:ext uri="{FF2B5EF4-FFF2-40B4-BE49-F238E27FC236}">
                  <a16:creationId xmlns:a16="http://schemas.microsoft.com/office/drawing/2014/main" id="{2A667871-D73E-86B1-D17E-6C27F3A32E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4" y="3117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1"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148" name="Group 27">
            <a:extLst>
              <a:ext uri="{FF2B5EF4-FFF2-40B4-BE49-F238E27FC236}">
                <a16:creationId xmlns:a16="http://schemas.microsoft.com/office/drawing/2014/main" id="{5B82576C-3E32-1A3E-4CB3-1E8540F3622C}"/>
              </a:ext>
            </a:extLst>
          </p:cNvPr>
          <p:cNvGrpSpPr>
            <a:grpSpLocks/>
          </p:cNvGrpSpPr>
          <p:nvPr/>
        </p:nvGrpSpPr>
        <p:grpSpPr bwMode="auto">
          <a:xfrm>
            <a:off x="555692" y="1778360"/>
            <a:ext cx="1915427" cy="1528762"/>
            <a:chOff x="660" y="959"/>
            <a:chExt cx="1741" cy="1121"/>
          </a:xfrm>
        </p:grpSpPr>
        <p:graphicFrame>
          <p:nvGraphicFramePr>
            <p:cNvPr id="149" name="Object 28">
              <a:extLst>
                <a:ext uri="{FF2B5EF4-FFF2-40B4-BE49-F238E27FC236}">
                  <a16:creationId xmlns:a16="http://schemas.microsoft.com/office/drawing/2014/main" id="{CFD76A6B-ACB5-8C13-CC4D-309406BF967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9" y="959"/>
            <a:ext cx="1622" cy="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193760" imgH="469800" progId="Equation.DSMT4">
                    <p:embed/>
                  </p:oleObj>
                </mc:Choice>
                <mc:Fallback>
                  <p:oleObj name="Equation" r:id="rId4" imgW="1193760" imgH="469800" progId="Equation.DSMT4">
                    <p:embed/>
                    <p:pic>
                      <p:nvPicPr>
                        <p:cNvPr id="13340" name="Object 28">
                          <a:extLst>
                            <a:ext uri="{FF2B5EF4-FFF2-40B4-BE49-F238E27FC236}">
                              <a16:creationId xmlns:a16="http://schemas.microsoft.com/office/drawing/2014/main" id="{1C6CBD69-883C-9A8C-8919-5CF0FB94DC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9" y="959"/>
                          <a:ext cx="1622" cy="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0" name="Object 29">
              <a:extLst>
                <a:ext uri="{FF2B5EF4-FFF2-40B4-BE49-F238E27FC236}">
                  <a16:creationId xmlns:a16="http://schemas.microsoft.com/office/drawing/2014/main" id="{D371E7A4-3900-83BA-B579-EEFF4824944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97414226"/>
                </p:ext>
              </p:extLst>
            </p:nvPr>
          </p:nvGraphicFramePr>
          <p:xfrm>
            <a:off x="844" y="1632"/>
            <a:ext cx="1174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863280" imgH="330120" progId="Equation.DSMT4">
                    <p:embed/>
                  </p:oleObj>
                </mc:Choice>
                <mc:Fallback>
                  <p:oleObj name="Equation" r:id="rId6" imgW="863280" imgH="330120" progId="Equation.DSMT4">
                    <p:embed/>
                    <p:pic>
                      <p:nvPicPr>
                        <p:cNvPr id="13341" name="Object 29">
                          <a:extLst>
                            <a:ext uri="{FF2B5EF4-FFF2-40B4-BE49-F238E27FC236}">
                              <a16:creationId xmlns:a16="http://schemas.microsoft.com/office/drawing/2014/main" id="{4DE4CE47-1256-EC29-39F5-027C09F6CA9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4" y="1632"/>
                          <a:ext cx="1174" cy="4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1" name="AutoShape 30">
              <a:extLst>
                <a:ext uri="{FF2B5EF4-FFF2-40B4-BE49-F238E27FC236}">
                  <a16:creationId xmlns:a16="http://schemas.microsoft.com/office/drawing/2014/main" id="{EAEE3BE7-860E-F43A-FBE1-203518606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" y="1161"/>
              <a:ext cx="144" cy="803"/>
            </a:xfrm>
            <a:prstGeom prst="leftBrace">
              <a:avLst>
                <a:gd name="adj1" fmla="val 46470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52" name="Text Box 13">
            <a:extLst>
              <a:ext uri="{FF2B5EF4-FFF2-40B4-BE49-F238E27FC236}">
                <a16:creationId xmlns:a16="http://schemas.microsoft.com/office/drawing/2014/main" id="{02764FE3-A2A8-AEDD-69DB-9793664C1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0955" y="3475428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kumimoji="1"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k(t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53" name="Rectangle 14">
            <a:extLst>
              <a:ext uri="{FF2B5EF4-FFF2-40B4-BE49-F238E27FC236}">
                <a16:creationId xmlns:a16="http://schemas.microsoft.com/office/drawing/2014/main" id="{2954A11B-ED9E-4F9C-9391-8C7F3728C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46" y="3522892"/>
            <a:ext cx="38940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※</a:t>
            </a:r>
            <a:r>
              <a:rPr kumimoji="1" lang="zh-CN" altLang="en-US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脉冲强度为</a:t>
            </a:r>
            <a:r>
              <a:rPr kumimoji="1" lang="en-US" altLang="zh-CN" sz="2400" b="1" i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zh-CN" altLang="en-US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的冲激函数  </a:t>
            </a:r>
          </a:p>
        </p:txBody>
      </p:sp>
      <p:grpSp>
        <p:nvGrpSpPr>
          <p:cNvPr id="162" name="Group 23">
            <a:extLst>
              <a:ext uri="{FF2B5EF4-FFF2-40B4-BE49-F238E27FC236}">
                <a16:creationId xmlns:a16="http://schemas.microsoft.com/office/drawing/2014/main" id="{08EA893A-C1BB-0116-592A-15DE72E1B212}"/>
              </a:ext>
            </a:extLst>
          </p:cNvPr>
          <p:cNvGrpSpPr>
            <a:grpSpLocks/>
          </p:cNvGrpSpPr>
          <p:nvPr/>
        </p:nvGrpSpPr>
        <p:grpSpPr bwMode="auto">
          <a:xfrm>
            <a:off x="5488085" y="3126121"/>
            <a:ext cx="2289622" cy="1716871"/>
            <a:chOff x="516" y="2661"/>
            <a:chExt cx="1889" cy="1168"/>
          </a:xfrm>
        </p:grpSpPr>
        <p:sp>
          <p:nvSpPr>
            <p:cNvPr id="163" name="AutoShape 24">
              <a:extLst>
                <a:ext uri="{FF2B5EF4-FFF2-40B4-BE49-F238E27FC236}">
                  <a16:creationId xmlns:a16="http://schemas.microsoft.com/office/drawing/2014/main" id="{CC9E0831-F106-9578-175C-AA5453E2A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" y="2937"/>
              <a:ext cx="144" cy="803"/>
            </a:xfrm>
            <a:prstGeom prst="leftBrace">
              <a:avLst>
                <a:gd name="adj1" fmla="val 46470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164" name="Object 25">
              <a:extLst>
                <a:ext uri="{FF2B5EF4-FFF2-40B4-BE49-F238E27FC236}">
                  <a16:creationId xmlns:a16="http://schemas.microsoft.com/office/drawing/2014/main" id="{5C7A3202-60F7-C135-66CF-68EE0CC6B93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0221641"/>
                </p:ext>
              </p:extLst>
            </p:nvPr>
          </p:nvGraphicFramePr>
          <p:xfrm>
            <a:off x="698" y="3363"/>
            <a:ext cx="1380" cy="4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977760" imgH="330120" progId="Equation.DSMT4">
                    <p:embed/>
                  </p:oleObj>
                </mc:Choice>
                <mc:Fallback>
                  <p:oleObj name="Equation" r:id="rId8" imgW="977760" imgH="330120" progId="Equation.DSMT4">
                    <p:embed/>
                    <p:pic>
                      <p:nvPicPr>
                        <p:cNvPr id="13337" name="Object 25">
                          <a:extLst>
                            <a:ext uri="{FF2B5EF4-FFF2-40B4-BE49-F238E27FC236}">
                              <a16:creationId xmlns:a16="http://schemas.microsoft.com/office/drawing/2014/main" id="{F0E2B618-DC85-0B92-E594-E046D8E6F00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8" y="3363"/>
                          <a:ext cx="1380" cy="4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5" name="Object 26">
              <a:extLst>
                <a:ext uri="{FF2B5EF4-FFF2-40B4-BE49-F238E27FC236}">
                  <a16:creationId xmlns:a16="http://schemas.microsoft.com/office/drawing/2014/main" id="{CD61B806-2647-B1A5-6BA2-E1D73659EFC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5804286"/>
                </p:ext>
              </p:extLst>
            </p:nvPr>
          </p:nvGraphicFramePr>
          <p:xfrm>
            <a:off x="683" y="2661"/>
            <a:ext cx="1722" cy="6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282680" imgH="469800" progId="Equation.DSMT4">
                    <p:embed/>
                  </p:oleObj>
                </mc:Choice>
                <mc:Fallback>
                  <p:oleObj name="Equation" r:id="rId10" imgW="1282680" imgH="469800" progId="Equation.DSMT4">
                    <p:embed/>
                    <p:pic>
                      <p:nvPicPr>
                        <p:cNvPr id="13338" name="Object 26">
                          <a:extLst>
                            <a:ext uri="{FF2B5EF4-FFF2-40B4-BE49-F238E27FC236}">
                              <a16:creationId xmlns:a16="http://schemas.microsoft.com/office/drawing/2014/main" id="{52E2E6F3-AD08-8488-8BBF-2E142055749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3" y="2661"/>
                          <a:ext cx="1722" cy="6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8" name="Text Box 2">
            <a:extLst>
              <a:ext uri="{FF2B5EF4-FFF2-40B4-BE49-F238E27FC236}">
                <a16:creationId xmlns:a16="http://schemas.microsoft.com/office/drawing/2014/main" id="{240C4EF7-AF36-CB33-FEBB-E22D6548B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113" y="4428212"/>
            <a:ext cx="31726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sz="2400" b="1" i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※</a:t>
            </a:r>
            <a:r>
              <a:rPr kumimoji="1" lang="zh-CN" altLang="en-US" sz="2400" b="1" i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</a:t>
            </a:r>
            <a:r>
              <a:rPr kumimoji="1" lang="en-US" altLang="zh-CN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kumimoji="1" lang="en-US" altLang="zh-CN" sz="2400" b="1" i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kumimoji="1" lang="en-US" altLang="zh-CN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kumimoji="1" lang="en-US" altLang="zh-CN" sz="2400" b="1" i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kumimoji="1" lang="zh-CN" altLang="en-US" sz="2400" b="1" i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</a:t>
            </a:r>
            <a:r>
              <a:rPr kumimoji="1" lang="en-US" altLang="zh-CN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kumimoji="1" lang="en-US" altLang="zh-CN" sz="2400" b="1" i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kumimoji="1" lang="en-US" altLang="zh-CN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kumimoji="1" lang="zh-CN" altLang="en-US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的关系：  </a:t>
            </a:r>
          </a:p>
        </p:txBody>
      </p:sp>
      <p:graphicFrame>
        <p:nvGraphicFramePr>
          <p:cNvPr id="169" name="Object 5">
            <a:extLst>
              <a:ext uri="{FF2B5EF4-FFF2-40B4-BE49-F238E27FC236}">
                <a16:creationId xmlns:a16="http://schemas.microsoft.com/office/drawing/2014/main" id="{7F4D4441-016D-FCFE-A56B-108D38A110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163616"/>
              </p:ext>
            </p:extLst>
          </p:nvPr>
        </p:nvGraphicFramePr>
        <p:xfrm>
          <a:off x="3157832" y="4225938"/>
          <a:ext cx="2154237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812520" imgH="406080" progId="Equation.DSMT4">
                  <p:embed/>
                </p:oleObj>
              </mc:Choice>
              <mc:Fallback>
                <p:oleObj name="Equation" r:id="rId12" imgW="812520" imgH="406080" progId="Equation.DSMT4">
                  <p:embed/>
                  <p:pic>
                    <p:nvPicPr>
                      <p:cNvPr id="20485" name="Object 5">
                        <a:extLst>
                          <a:ext uri="{FF2B5EF4-FFF2-40B4-BE49-F238E27FC236}">
                            <a16:creationId xmlns:a16="http://schemas.microsoft.com/office/drawing/2014/main" id="{0BB12A76-2C64-36AF-A450-A515D70738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7832" y="4225938"/>
                        <a:ext cx="2154237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EE9185-6E6B-EA55-3C4B-8CB5DCACD4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4164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sz="3000" dirty="0"/>
              <a:t>8.4 </a:t>
            </a:r>
            <a:r>
              <a:rPr lang="zh-CN" altLang="en-US" sz="3000" dirty="0"/>
              <a:t>一阶电路零输入响应、零状态响应和全响应</a:t>
            </a:r>
          </a:p>
        </p:txBody>
      </p:sp>
      <p:sp>
        <p:nvSpPr>
          <p:cNvPr id="25" name="Rectangle 50">
            <a:extLst>
              <a:ext uri="{FF2B5EF4-FFF2-40B4-BE49-F238E27FC236}">
                <a16:creationId xmlns:a16="http://schemas.microsoft.com/office/drawing/2014/main" id="{42B36E7B-8CB7-1052-9AA9-78D0CB16E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468" y="1064451"/>
            <a:ext cx="82407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249363" indent="-12493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428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608138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87525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6691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41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81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38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95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阶跃响应：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阶跃函数激励下电路中产生的零状态响应。  </a:t>
            </a:r>
          </a:p>
        </p:txBody>
      </p:sp>
      <p:sp>
        <p:nvSpPr>
          <p:cNvPr id="26" name="Rectangle 66">
            <a:extLst>
              <a:ext uri="{FF2B5EF4-FFF2-40B4-BE49-F238E27FC236}">
                <a16:creationId xmlns:a16="http://schemas.microsoft.com/office/drawing/2014/main" id="{90908E1C-8E1D-CA95-33B4-91BC0728F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21" y="1599967"/>
            <a:ext cx="8794096" cy="96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249363" indent="-12493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428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608138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87525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6691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41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81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38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95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单位阶跃响应（单位阶跃特性）：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s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) 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单位阶跃函数激励下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电路中产生的零状态响应。</a:t>
            </a:r>
            <a:r>
              <a:rPr kumimoji="1" lang="zh-CN" altLang="en-US" sz="2400" b="1" dirty="0">
                <a:solidFill>
                  <a:srgbClr val="333399"/>
                </a:solidFill>
                <a:latin typeface="Times New Roman" panose="02020603050405020304" pitchFamily="18" charset="0"/>
              </a:rPr>
              <a:t>阶跃响应</a:t>
            </a:r>
            <a:r>
              <a:rPr kumimoji="1" lang="en-US" altLang="zh-CN" sz="2400" b="1" dirty="0">
                <a:solidFill>
                  <a:srgbClr val="333399"/>
                </a:solidFill>
                <a:latin typeface="Times New Roman" panose="02020603050405020304" pitchFamily="18" charset="0"/>
              </a:rPr>
              <a:t>÷</a:t>
            </a:r>
            <a:r>
              <a:rPr kumimoji="1" lang="zh-CN" altLang="en-US" sz="2400" b="1" dirty="0">
                <a:solidFill>
                  <a:srgbClr val="333399"/>
                </a:solidFill>
                <a:latin typeface="Times New Roman" panose="02020603050405020304" pitchFamily="18" charset="0"/>
              </a:rPr>
              <a:t>阶跃电源幅值  </a:t>
            </a: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FEB982C0-57EC-BFB5-FFEE-014CE7CCC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862" y="2718415"/>
            <a:ext cx="76819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1438" indent="-1341438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8434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0228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5202238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5381625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58388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629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6753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72104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冲激响应：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电路在冲激激励作用下的零状态响应。  </a:t>
            </a:r>
          </a:p>
        </p:txBody>
      </p:sp>
      <p:sp>
        <p:nvSpPr>
          <p:cNvPr id="28" name="Text Box 10">
            <a:extLst>
              <a:ext uri="{FF2B5EF4-FFF2-40B4-BE49-F238E27FC236}">
                <a16:creationId xmlns:a16="http://schemas.microsoft.com/office/drawing/2014/main" id="{49C0F942-D41C-37E2-5A64-94C1D8F85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862" y="3285263"/>
            <a:ext cx="8640701" cy="96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341438" indent="-1341438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8434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0228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5202238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5381625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58388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629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6753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72104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单位冲激特性：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)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单位冲激函数激励下电路中产生的零状态响应。</a:t>
            </a:r>
            <a:r>
              <a:rPr kumimoji="1" lang="zh-CN" altLang="en-US" sz="2400" b="1" dirty="0">
                <a:solidFill>
                  <a:srgbClr val="333399"/>
                </a:solidFill>
                <a:latin typeface="Times New Roman" panose="02020603050405020304" pitchFamily="18" charset="0"/>
              </a:rPr>
              <a:t>冲激响应</a:t>
            </a:r>
            <a:r>
              <a:rPr kumimoji="1" lang="en-US" altLang="zh-CN" sz="2400" b="1" dirty="0">
                <a:solidFill>
                  <a:srgbClr val="333399"/>
                </a:solidFill>
                <a:latin typeface="Times New Roman" panose="02020603050405020304" pitchFamily="18" charset="0"/>
              </a:rPr>
              <a:t>÷</a:t>
            </a:r>
            <a:r>
              <a:rPr kumimoji="1" lang="zh-CN" altLang="en-US" sz="2400" b="1" dirty="0">
                <a:solidFill>
                  <a:srgbClr val="333399"/>
                </a:solidFill>
                <a:latin typeface="Times New Roman" panose="02020603050405020304" pitchFamily="18" charset="0"/>
              </a:rPr>
              <a:t>冲激强度    </a:t>
            </a:r>
          </a:p>
        </p:txBody>
      </p:sp>
      <p:graphicFrame>
        <p:nvGraphicFramePr>
          <p:cNvPr id="29" name="Object 16">
            <a:extLst>
              <a:ext uri="{FF2B5EF4-FFF2-40B4-BE49-F238E27FC236}">
                <a16:creationId xmlns:a16="http://schemas.microsoft.com/office/drawing/2014/main" id="{3435AD48-1524-0C7A-6787-C98F673AB8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3432893"/>
              </p:ext>
            </p:extLst>
          </p:nvPr>
        </p:nvGraphicFramePr>
        <p:xfrm>
          <a:off x="5648325" y="4318000"/>
          <a:ext cx="1453730" cy="740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98400" imgH="355320" progId="Equation.DSMT4">
                  <p:embed/>
                </p:oleObj>
              </mc:Choice>
              <mc:Fallback>
                <p:oleObj name="Equation" r:id="rId2" imgW="698400" imgH="355320" progId="Equation.DSMT4">
                  <p:embed/>
                  <p:pic>
                    <p:nvPicPr>
                      <p:cNvPr id="33808" name="Object 16">
                        <a:extLst>
                          <a:ext uri="{FF2B5EF4-FFF2-40B4-BE49-F238E27FC236}">
                            <a16:creationId xmlns:a16="http://schemas.microsoft.com/office/drawing/2014/main" id="{9F9C33BA-04D6-70ED-19EB-730D5A85B1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8325" y="4318000"/>
                        <a:ext cx="1453730" cy="7406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272ECF88-DB6B-399F-EDA5-59B94670ABA5}"/>
              </a:ext>
            </a:extLst>
          </p:cNvPr>
          <p:cNvSpPr txBox="1"/>
          <p:nvPr/>
        </p:nvSpPr>
        <p:spPr>
          <a:xfrm>
            <a:off x="293230" y="4399405"/>
            <a:ext cx="6404892" cy="505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单位阶跃响应和单位冲激特性的关系：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1E0B8A0-5590-F315-4F2C-0A1406C8CF29}"/>
              </a:ext>
            </a:extLst>
          </p:cNvPr>
          <p:cNvSpPr txBox="1"/>
          <p:nvPr/>
        </p:nvSpPr>
        <p:spPr>
          <a:xfrm>
            <a:off x="351119" y="5025620"/>
            <a:ext cx="82070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利用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单位阶跃特性的</a:t>
            </a:r>
            <a:r>
              <a:rPr lang="zh-CN" altLang="en-US" sz="2400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导数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获得单位冲激特性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，再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乘以任意冲激强度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，便得到对该冲激激励的零状态响应。这是计算冲激响应的重要方法。</a:t>
            </a:r>
          </a:p>
        </p:txBody>
      </p:sp>
      <p:graphicFrame>
        <p:nvGraphicFramePr>
          <p:cNvPr id="10" name="Object 16">
            <a:extLst>
              <a:ext uri="{FF2B5EF4-FFF2-40B4-BE49-F238E27FC236}">
                <a16:creationId xmlns:a16="http://schemas.microsoft.com/office/drawing/2014/main" id="{083F76B1-AA16-8C4A-255B-6A5AC26FFD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288483"/>
              </p:ext>
            </p:extLst>
          </p:nvPr>
        </p:nvGraphicFramePr>
        <p:xfrm>
          <a:off x="7434980" y="4390581"/>
          <a:ext cx="16335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50680" imgH="279360" progId="Equation.DSMT4">
                  <p:embed/>
                </p:oleObj>
              </mc:Choice>
              <mc:Fallback>
                <p:oleObj name="Equation" r:id="rId4" imgW="850680" imgH="279360" progId="Equation.DSMT4">
                  <p:embed/>
                  <p:pic>
                    <p:nvPicPr>
                      <p:cNvPr id="29" name="Object 16">
                        <a:extLst>
                          <a:ext uri="{FF2B5EF4-FFF2-40B4-BE49-F238E27FC236}">
                            <a16:creationId xmlns:a16="http://schemas.microsoft.com/office/drawing/2014/main" id="{3435AD48-1524-0C7A-6787-C98F673AB8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4980" y="4390581"/>
                        <a:ext cx="1633537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950111ED-A83E-1BE5-9A4D-4E8A956FCA7C}"/>
              </a:ext>
            </a:extLst>
          </p:cNvPr>
          <p:cNvSpPr txBox="1"/>
          <p:nvPr/>
        </p:nvSpPr>
        <p:spPr>
          <a:xfrm>
            <a:off x="7102055" y="4490174"/>
            <a:ext cx="709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C046CC-3343-D465-F270-BB425C03A5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9019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sz="3000" dirty="0"/>
              <a:t>8.4 </a:t>
            </a:r>
            <a:r>
              <a:rPr lang="zh-CN" altLang="en-US" sz="3000" dirty="0"/>
              <a:t>一阶电路零输入响应、零状态响应和全响应</a:t>
            </a:r>
          </a:p>
        </p:txBody>
      </p:sp>
      <p:sp>
        <p:nvSpPr>
          <p:cNvPr id="25" name="Rectangle 50">
            <a:extLst>
              <a:ext uri="{FF2B5EF4-FFF2-40B4-BE49-F238E27FC236}">
                <a16:creationId xmlns:a16="http://schemas.microsoft.com/office/drawing/2014/main" id="{42B36E7B-8CB7-1052-9AA9-78D0CB16E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468" y="1064451"/>
            <a:ext cx="82407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249363" indent="-12493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428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608138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87525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6691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41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81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38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95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正弦电流作用下的一阶电路：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DF9B252-ABF1-9DEF-EF27-E05652D04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19815"/>
              </p:ext>
            </p:extLst>
          </p:nvPr>
        </p:nvGraphicFramePr>
        <p:xfrm>
          <a:off x="457200" y="1569061"/>
          <a:ext cx="2723818" cy="461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17440" imgH="190440" progId="Equation.DSMT4">
                  <p:embed/>
                </p:oleObj>
              </mc:Choice>
              <mc:Fallback>
                <p:oleObj name="Equation" r:id="rId2" imgW="1117440" imgH="190440" progId="Equation.DSMT4">
                  <p:embed/>
                  <p:pic>
                    <p:nvPicPr>
                      <p:cNvPr id="139" name="Object 3">
                        <a:extLst>
                          <a:ext uri="{FF2B5EF4-FFF2-40B4-BE49-F238E27FC236}">
                            <a16:creationId xmlns:a16="http://schemas.microsoft.com/office/drawing/2014/main" id="{C56F5AC9-6BFC-7A0E-61D6-FF5C5E6EE0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569061"/>
                        <a:ext cx="2723818" cy="4616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9D22FF4-9810-6D84-E19F-5601CA0B805F}"/>
              </a:ext>
            </a:extLst>
          </p:cNvPr>
          <p:cNvSpPr txBox="1"/>
          <p:nvPr/>
        </p:nvSpPr>
        <p:spPr>
          <a:xfrm>
            <a:off x="4344412" y="156906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称为接入相角（简称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接入角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endParaRPr lang="zh-CN" altLang="en-US" dirty="0"/>
          </a:p>
        </p:txBody>
      </p:sp>
      <p:graphicFrame>
        <p:nvGraphicFramePr>
          <p:cNvPr id="9" name="Object 3">
            <a:extLst>
              <a:ext uri="{FF2B5EF4-FFF2-40B4-BE49-F238E27FC236}">
                <a16:creationId xmlns:a16="http://schemas.microsoft.com/office/drawing/2014/main" id="{AE379CC4-6D82-E2B4-C188-B2951ED2FC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066529"/>
              </p:ext>
            </p:extLst>
          </p:nvPr>
        </p:nvGraphicFramePr>
        <p:xfrm>
          <a:off x="4004436" y="1533683"/>
          <a:ext cx="43338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190440" progId="Equation.DSMT4">
                  <p:embed/>
                </p:oleObj>
              </mc:Choice>
              <mc:Fallback>
                <p:oleObj name="Equation" r:id="rId4" imgW="177480" imgH="19044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DF9B252-ABF1-9DEF-EF27-E05652D04F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4436" y="1533683"/>
                        <a:ext cx="433388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C6B6CB84-1B8A-5D13-0630-EC1D56B81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662" y="2152056"/>
            <a:ext cx="3071341" cy="159473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FD931E7-E85F-CBEC-5750-A7D3AC4E76AC}"/>
              </a:ext>
            </a:extLst>
          </p:cNvPr>
          <p:cNvSpPr txBox="1"/>
          <p:nvPr/>
        </p:nvSpPr>
        <p:spPr>
          <a:xfrm>
            <a:off x="317467" y="2066102"/>
            <a:ext cx="5334533" cy="96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以右图所示的电路为例，讨论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＞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时的零状态响应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，可得</a:t>
            </a:r>
            <a:endParaRPr lang="zh-CN" altLang="en-US" dirty="0"/>
          </a:p>
        </p:txBody>
      </p:sp>
      <p:graphicFrame>
        <p:nvGraphicFramePr>
          <p:cNvPr id="13" name="Object 3">
            <a:extLst>
              <a:ext uri="{FF2B5EF4-FFF2-40B4-BE49-F238E27FC236}">
                <a16:creationId xmlns:a16="http://schemas.microsoft.com/office/drawing/2014/main" id="{5AD2A6D1-91AC-7F37-1000-D4E60A0020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99002"/>
              </p:ext>
            </p:extLst>
          </p:nvPr>
        </p:nvGraphicFramePr>
        <p:xfrm>
          <a:off x="663014" y="3034765"/>
          <a:ext cx="464343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760" imgH="215640" progId="Equation.DSMT4">
                  <p:embed/>
                </p:oleObj>
              </mc:Choice>
              <mc:Fallback>
                <p:oleObj name="Equation" r:id="rId7" imgW="1904760" imgH="21564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DF9B252-ABF1-9DEF-EF27-E05652D04F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014" y="3034765"/>
                        <a:ext cx="4643438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>
            <a:extLst>
              <a:ext uri="{FF2B5EF4-FFF2-40B4-BE49-F238E27FC236}">
                <a16:creationId xmlns:a16="http://schemas.microsoft.com/office/drawing/2014/main" id="{C0E8D2A5-E4F4-CFDD-7E69-4723AB7A4F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702668"/>
              </p:ext>
            </p:extLst>
          </p:nvPr>
        </p:nvGraphicFramePr>
        <p:xfrm>
          <a:off x="1137630" y="3541763"/>
          <a:ext cx="46355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0440" imgH="203040" progId="Equation.DSMT4">
                  <p:embed/>
                </p:oleObj>
              </mc:Choice>
              <mc:Fallback>
                <p:oleObj name="Equation" r:id="rId9" imgW="190440" imgH="203040" progId="Equation.DSMT4">
                  <p:embed/>
                  <p:pic>
                    <p:nvPicPr>
                      <p:cNvPr id="13" name="Object 3">
                        <a:extLst>
                          <a:ext uri="{FF2B5EF4-FFF2-40B4-BE49-F238E27FC236}">
                            <a16:creationId xmlns:a16="http://schemas.microsoft.com/office/drawing/2014/main" id="{5AD2A6D1-91AC-7F37-1000-D4E60A0020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7630" y="3541763"/>
                        <a:ext cx="463550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CCAED784-38BE-86EC-D370-4B1CBCC0BBCD}"/>
              </a:ext>
            </a:extLst>
          </p:cNvPr>
          <p:cNvSpPr txBox="1"/>
          <p:nvPr/>
        </p:nvSpPr>
        <p:spPr>
          <a:xfrm>
            <a:off x="380836" y="3541763"/>
            <a:ext cx="874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式中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63C1840-A9B2-E756-EAFF-7BBE749A7361}"/>
              </a:ext>
            </a:extLst>
          </p:cNvPr>
          <p:cNvSpPr txBox="1"/>
          <p:nvPr/>
        </p:nvSpPr>
        <p:spPr>
          <a:xfrm>
            <a:off x="1601179" y="3541762"/>
            <a:ext cx="37052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是稳态时电流的最大值</a:t>
            </a:r>
            <a:endParaRPr lang="zh-CN" altLang="en-US" dirty="0"/>
          </a:p>
        </p:txBody>
      </p:sp>
      <p:graphicFrame>
        <p:nvGraphicFramePr>
          <p:cNvPr id="18" name="Object 3">
            <a:extLst>
              <a:ext uri="{FF2B5EF4-FFF2-40B4-BE49-F238E27FC236}">
                <a16:creationId xmlns:a16="http://schemas.microsoft.com/office/drawing/2014/main" id="{34C06381-7128-6510-913F-ED98721D09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541151"/>
              </p:ext>
            </p:extLst>
          </p:nvPr>
        </p:nvGraphicFramePr>
        <p:xfrm>
          <a:off x="435246" y="4026841"/>
          <a:ext cx="1541462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34680" imgH="190440" progId="Equation.DSMT4">
                  <p:embed/>
                </p:oleObj>
              </mc:Choice>
              <mc:Fallback>
                <p:oleObj name="Equation" r:id="rId11" imgW="634680" imgH="190440" progId="Equation.DSMT4">
                  <p:embed/>
                  <p:pic>
                    <p:nvPicPr>
                      <p:cNvPr id="14" name="Object 3">
                        <a:extLst>
                          <a:ext uri="{FF2B5EF4-FFF2-40B4-BE49-F238E27FC236}">
                            <a16:creationId xmlns:a16="http://schemas.microsoft.com/office/drawing/2014/main" id="{C0E8D2A5-E4F4-CFDD-7E69-4723AB7A4F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246" y="4026841"/>
                        <a:ext cx="1541462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08E2E088-0330-37A3-2F5F-E132E2221E7B}"/>
              </a:ext>
            </a:extLst>
          </p:cNvPr>
          <p:cNvSpPr txBox="1"/>
          <p:nvPr/>
        </p:nvSpPr>
        <p:spPr>
          <a:xfrm>
            <a:off x="1976707" y="4020416"/>
            <a:ext cx="6915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是电流相位角（具体从哪里来请自行对照书本）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AC0251-B1CD-2A9F-1C24-76AA32F8D87D}"/>
              </a:ext>
            </a:extLst>
          </p:cNvPr>
          <p:cNvSpPr txBox="1"/>
          <p:nvPr/>
        </p:nvSpPr>
        <p:spPr>
          <a:xfrm>
            <a:off x="380836" y="4510424"/>
            <a:ext cx="8511168" cy="96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式子共两项，第一项是强制分量，第二项是自由分量，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eaLnBrk="1"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从自由分量的表达式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可看出：</a:t>
            </a:r>
            <a:endParaRPr lang="zh-CN" altLang="en-US" dirty="0"/>
          </a:p>
        </p:txBody>
      </p:sp>
      <p:graphicFrame>
        <p:nvGraphicFramePr>
          <p:cNvPr id="21" name="Object 3">
            <a:extLst>
              <a:ext uri="{FF2B5EF4-FFF2-40B4-BE49-F238E27FC236}">
                <a16:creationId xmlns:a16="http://schemas.microsoft.com/office/drawing/2014/main" id="{B5BB288E-042A-25BC-9B29-40009C1B8F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8398"/>
              </p:ext>
            </p:extLst>
          </p:nvPr>
        </p:nvGraphicFramePr>
        <p:xfrm>
          <a:off x="452655" y="5497453"/>
          <a:ext cx="36988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52280" imgH="190440" progId="Equation.DSMT4">
                  <p:embed/>
                </p:oleObj>
              </mc:Choice>
              <mc:Fallback>
                <p:oleObj name="Equation" r:id="rId13" imgW="152280" imgH="190440" progId="Equation.DSMT4">
                  <p:embed/>
                  <p:pic>
                    <p:nvPicPr>
                      <p:cNvPr id="18" name="Object 3">
                        <a:extLst>
                          <a:ext uri="{FF2B5EF4-FFF2-40B4-BE49-F238E27FC236}">
                            <a16:creationId xmlns:a16="http://schemas.microsoft.com/office/drawing/2014/main" id="{34C06381-7128-6510-913F-ED98721D09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655" y="5497453"/>
                        <a:ext cx="369888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CA680585-CC76-B1DA-614D-031D4CC4555E}"/>
              </a:ext>
            </a:extLst>
          </p:cNvPr>
          <p:cNvSpPr txBox="1"/>
          <p:nvPr/>
        </p:nvSpPr>
        <p:spPr>
          <a:xfrm>
            <a:off x="793974" y="5495566"/>
            <a:ext cx="70134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/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或者说     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会影响自由分量的量值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graphicFrame>
        <p:nvGraphicFramePr>
          <p:cNvPr id="23" name="Object 3">
            <a:extLst>
              <a:ext uri="{FF2B5EF4-FFF2-40B4-BE49-F238E27FC236}">
                <a16:creationId xmlns:a16="http://schemas.microsoft.com/office/drawing/2014/main" id="{B44D83A2-5CAD-A32C-1115-1B457C2036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734095"/>
              </p:ext>
            </p:extLst>
          </p:nvPr>
        </p:nvGraphicFramePr>
        <p:xfrm>
          <a:off x="1836955" y="5491063"/>
          <a:ext cx="43021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77480" imgH="190440" progId="Equation.DSMT4">
                  <p:embed/>
                </p:oleObj>
              </mc:Choice>
              <mc:Fallback>
                <p:oleObj name="Equation" r:id="rId15" imgW="177480" imgH="190440" progId="Equation.DSMT4">
                  <p:embed/>
                  <p:pic>
                    <p:nvPicPr>
                      <p:cNvPr id="21" name="Object 3">
                        <a:extLst>
                          <a:ext uri="{FF2B5EF4-FFF2-40B4-BE49-F238E27FC236}">
                            <a16:creationId xmlns:a16="http://schemas.microsoft.com/office/drawing/2014/main" id="{B5BB288E-042A-25BC-9B29-40009C1B8F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955" y="5491063"/>
                        <a:ext cx="430213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22B56543-6316-FD72-6276-FA72BD072C35}"/>
              </a:ext>
            </a:extLst>
          </p:cNvPr>
          <p:cNvSpPr txBox="1"/>
          <p:nvPr/>
        </p:nvSpPr>
        <p:spPr>
          <a:xfrm>
            <a:off x="380835" y="6046596"/>
            <a:ext cx="8511168" cy="436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书本列出了一些特殊情况，请关注。（直接进入稳态？过电流？）</a:t>
            </a:r>
            <a:endParaRPr lang="zh-CN" altLang="en-US" sz="1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54D9D74-0CAB-2FF5-5EB4-5CC96F98E5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7645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/>
              <a:t>8.1-8.4 </a:t>
            </a:r>
            <a:r>
              <a:rPr lang="zh-CN" altLang="en-US" dirty="0"/>
              <a:t>结果的书写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47A38C2A-9007-2E72-8D7F-92CD8E810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960" y="990600"/>
            <a:ext cx="8473043" cy="555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01700" indent="-9017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614488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793875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5265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098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670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242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814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0" indent="0" eaLnBrk="1" fontAlgn="auto" hangingPunct="1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rgbClr val="000000"/>
                </a:solidFill>
              </a:rPr>
              <a:t>如果题中明确指出求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zh-CN" altLang="en-US" sz="2000" b="1" kern="0" dirty="0">
                <a:solidFill>
                  <a:srgbClr val="000000"/>
                </a:solidFill>
              </a:rPr>
              <a:t>＞</a:t>
            </a:r>
            <a:r>
              <a:rPr lang="en-US" altLang="zh-CN" sz="2000" b="1" kern="0" dirty="0">
                <a:solidFill>
                  <a:srgbClr val="000000"/>
                </a:solidFill>
              </a:rPr>
              <a:t>0</a:t>
            </a:r>
            <a:r>
              <a:rPr lang="zh-CN" altLang="en-US" sz="2000" b="1" kern="0" dirty="0">
                <a:solidFill>
                  <a:srgbClr val="000000"/>
                </a:solidFill>
              </a:rPr>
              <a:t>时的响应，则直接写即可；</a:t>
            </a:r>
            <a:endParaRPr lang="en-US" altLang="zh-CN" sz="2000" b="1" kern="0" dirty="0">
              <a:solidFill>
                <a:srgbClr val="000000"/>
              </a:solidFill>
            </a:endParaRPr>
          </a:p>
          <a:p>
            <a:pPr marL="0" lvl="0" indent="0" eaLnBrk="1" fontAlgn="auto" hangingPunct="1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altLang="zh-CN" sz="2000" b="1" kern="0" dirty="0">
                <a:solidFill>
                  <a:srgbClr val="000000"/>
                </a:solidFill>
              </a:rPr>
              <a:t>(</a:t>
            </a:r>
            <a:r>
              <a:rPr lang="zh-CN" altLang="en-US" sz="2000" b="1" kern="0" dirty="0">
                <a:solidFill>
                  <a:srgbClr val="000000"/>
                </a:solidFill>
              </a:rPr>
              <a:t>可以不标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zh-CN" altLang="en-US" sz="2000" b="1" kern="0" dirty="0">
                <a:solidFill>
                  <a:srgbClr val="000000"/>
                </a:solidFill>
              </a:rPr>
              <a:t>＞</a:t>
            </a:r>
            <a:r>
              <a:rPr lang="en-US" altLang="zh-CN" sz="2000" b="1" kern="0" dirty="0">
                <a:solidFill>
                  <a:srgbClr val="000000"/>
                </a:solidFill>
              </a:rPr>
              <a:t>0</a:t>
            </a:r>
            <a:r>
              <a:rPr lang="zh-CN" altLang="en-US" sz="2000" b="1" kern="0" dirty="0">
                <a:solidFill>
                  <a:srgbClr val="000000"/>
                </a:solidFill>
              </a:rPr>
              <a:t>但最好标上</a:t>
            </a:r>
            <a:r>
              <a:rPr lang="en-US" altLang="zh-CN" sz="2000" b="1" kern="0" dirty="0">
                <a:solidFill>
                  <a:srgbClr val="000000"/>
                </a:solidFill>
              </a:rPr>
              <a:t>)</a:t>
            </a:r>
          </a:p>
          <a:p>
            <a:pPr marL="0" lvl="0" indent="0" eaLnBrk="1" fontAlgn="auto" hangingPunct="1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rgbClr val="000000"/>
                </a:solidFill>
              </a:rPr>
              <a:t>如果题中没有明确指出，则就要写整个时域上的表达式。以下两种书写方式都可以：</a:t>
            </a:r>
            <a:endParaRPr lang="en-US" altLang="zh-CN" sz="2000" b="1" kern="0" dirty="0">
              <a:solidFill>
                <a:srgbClr val="000000"/>
              </a:solidFill>
            </a:endParaRPr>
          </a:p>
          <a:p>
            <a:pPr marL="0" lvl="0" indent="0" eaLnBrk="1" fontAlgn="auto" hangingPunct="1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rgbClr val="000000"/>
                </a:solidFill>
              </a:rPr>
              <a:t>①在求出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zh-CN" altLang="en-US" sz="2000" b="1" kern="0" dirty="0">
                <a:solidFill>
                  <a:srgbClr val="000000"/>
                </a:solidFill>
              </a:rPr>
              <a:t>＞</a:t>
            </a:r>
            <a:r>
              <a:rPr lang="en-US" altLang="zh-CN" sz="2000" b="1" kern="0" dirty="0">
                <a:solidFill>
                  <a:srgbClr val="000000"/>
                </a:solidFill>
              </a:rPr>
              <a:t>0</a:t>
            </a:r>
            <a:r>
              <a:rPr lang="zh-CN" altLang="en-US" sz="2000" b="1" kern="0" dirty="0">
                <a:solidFill>
                  <a:srgbClr val="000000"/>
                </a:solidFill>
              </a:rPr>
              <a:t>时的表达式后，在表达式后注明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zh-CN" altLang="en-US" sz="2000" b="1" kern="0" dirty="0">
                <a:solidFill>
                  <a:srgbClr val="000000"/>
                </a:solidFill>
              </a:rPr>
              <a:t>＞</a:t>
            </a:r>
            <a:r>
              <a:rPr lang="en-US" altLang="zh-CN" sz="2000" b="1" kern="0" dirty="0">
                <a:solidFill>
                  <a:srgbClr val="000000"/>
                </a:solidFill>
              </a:rPr>
              <a:t>0</a:t>
            </a:r>
            <a:r>
              <a:rPr lang="zh-CN" altLang="en-US" sz="2000" b="1" kern="0" dirty="0">
                <a:solidFill>
                  <a:srgbClr val="000000"/>
                </a:solidFill>
              </a:rPr>
              <a:t>（有的量可以写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zh-CN" altLang="en-US" sz="2000" b="1" kern="0" dirty="0">
                <a:solidFill>
                  <a:srgbClr val="000000"/>
                </a:solidFill>
                <a:latin typeface="宋体" panose="02010600030101010101" pitchFamily="2" charset="-122"/>
              </a:rPr>
              <a:t>≥</a:t>
            </a:r>
            <a:r>
              <a:rPr lang="en-US" altLang="zh-CN" sz="2000" b="1" kern="0" dirty="0">
                <a:solidFill>
                  <a:srgbClr val="000000"/>
                </a:solidFill>
              </a:rPr>
              <a:t>0</a:t>
            </a:r>
            <a:r>
              <a:rPr lang="zh-CN" altLang="en-US" sz="2000" b="1" kern="0" dirty="0">
                <a:solidFill>
                  <a:srgbClr val="000000"/>
                </a:solidFill>
              </a:rPr>
              <a:t>，是因为这些量在换路前后不变</a:t>
            </a:r>
            <a:r>
              <a:rPr lang="en-US" altLang="zh-CN" sz="2000" b="1" kern="0" dirty="0">
                <a:solidFill>
                  <a:srgbClr val="000000"/>
                </a:solidFill>
              </a:rPr>
              <a:t>【</a:t>
            </a:r>
            <a:r>
              <a:rPr lang="zh-CN" altLang="en-US" sz="2000" b="1" kern="0" dirty="0">
                <a:solidFill>
                  <a:srgbClr val="000000"/>
                </a:solidFill>
              </a:rPr>
              <a:t>例如（大多数不发生强迫跃变的题目中的）电容电压和电感电流</a:t>
            </a:r>
            <a:r>
              <a:rPr lang="en-US" altLang="zh-CN" sz="2000" b="1" kern="0" dirty="0">
                <a:solidFill>
                  <a:srgbClr val="000000"/>
                </a:solidFill>
              </a:rPr>
              <a:t>】</a:t>
            </a:r>
          </a:p>
          <a:p>
            <a:pPr marL="0" lvl="0" indent="0" eaLnBrk="1" fontAlgn="auto" hangingPunct="1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rgbClr val="000000"/>
                </a:solidFill>
              </a:rPr>
              <a:t>②利用阶跃函数表示。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 </a:t>
            </a:r>
            <a:r>
              <a:rPr lang="zh-CN" altLang="en-US" sz="2000" b="1" kern="0" dirty="0">
                <a:solidFill>
                  <a:srgbClr val="000000"/>
                </a:solidFill>
              </a:rPr>
              <a:t>设电路在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zh-CN" altLang="en-US" sz="2000" b="1" kern="0" dirty="0">
                <a:solidFill>
                  <a:srgbClr val="000000"/>
                </a:solidFill>
              </a:rPr>
              <a:t>＝</a:t>
            </a:r>
            <a:r>
              <a:rPr lang="en-US" altLang="zh-CN" sz="2000" b="1" kern="0" dirty="0">
                <a:solidFill>
                  <a:srgbClr val="000000"/>
                </a:solidFill>
              </a:rPr>
              <a:t>0</a:t>
            </a:r>
            <a:r>
              <a:rPr lang="zh-CN" altLang="en-US" sz="2000" b="1" kern="0" dirty="0">
                <a:solidFill>
                  <a:srgbClr val="000000"/>
                </a:solidFill>
              </a:rPr>
              <a:t>时换路</a:t>
            </a:r>
            <a:r>
              <a:rPr lang="en-US" altLang="zh-CN" sz="2000" b="1" kern="0" dirty="0">
                <a:solidFill>
                  <a:srgbClr val="000000"/>
                </a:solidFill>
              </a:rPr>
              <a:t>(</a:t>
            </a:r>
            <a:r>
              <a:rPr lang="zh-CN" altLang="en-US" sz="2000" b="1" kern="0" dirty="0">
                <a:solidFill>
                  <a:srgbClr val="000000"/>
                </a:solidFill>
              </a:rPr>
              <a:t>大多数题目情境都如此</a:t>
            </a:r>
            <a:r>
              <a:rPr lang="en-US" altLang="zh-CN" sz="2000" b="1" kern="0" dirty="0">
                <a:solidFill>
                  <a:srgbClr val="000000"/>
                </a:solidFill>
              </a:rPr>
              <a:t>)</a:t>
            </a:r>
            <a:r>
              <a:rPr lang="zh-CN" altLang="en-US" sz="2000" b="1" kern="0" dirty="0">
                <a:solidFill>
                  <a:srgbClr val="000000"/>
                </a:solidFill>
              </a:rPr>
              <a:t>，则将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zh-CN" altLang="en-US" sz="2000" b="1" kern="0" dirty="0">
                <a:solidFill>
                  <a:srgbClr val="000000"/>
                </a:solidFill>
              </a:rPr>
              <a:t>＜</a:t>
            </a:r>
            <a:r>
              <a:rPr lang="en-US" altLang="zh-CN" sz="2000" b="1" kern="0" dirty="0">
                <a:solidFill>
                  <a:srgbClr val="000000"/>
                </a:solidFill>
              </a:rPr>
              <a:t>0</a:t>
            </a:r>
            <a:r>
              <a:rPr lang="zh-CN" altLang="en-US" sz="2000" b="1" kern="0" dirty="0">
                <a:solidFill>
                  <a:srgbClr val="000000"/>
                </a:solidFill>
              </a:rPr>
              <a:t>时的表达式乘上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ε</a:t>
            </a:r>
            <a:r>
              <a:rPr lang="en-US" altLang="zh-CN" sz="2000" b="1" kern="0" dirty="0">
                <a:solidFill>
                  <a:srgbClr val="000000"/>
                </a:solidFill>
              </a:rPr>
              <a:t>(</a:t>
            </a:r>
            <a:r>
              <a:rPr lang="zh-CN" altLang="en-US" sz="2000" b="1" kern="0" dirty="0">
                <a:solidFill>
                  <a:srgbClr val="000000"/>
                </a:solidFill>
              </a:rPr>
              <a:t>－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en-US" altLang="zh-CN" sz="2000" b="1" kern="0" dirty="0">
                <a:solidFill>
                  <a:srgbClr val="000000"/>
                </a:solidFill>
              </a:rPr>
              <a:t>)</a:t>
            </a:r>
            <a:r>
              <a:rPr lang="zh-CN" altLang="en-US" sz="2000" b="1" kern="0" dirty="0">
                <a:solidFill>
                  <a:srgbClr val="000000"/>
                </a:solidFill>
              </a:rPr>
              <a:t>，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 t</a:t>
            </a:r>
            <a:r>
              <a:rPr lang="zh-CN" altLang="en-US" sz="2000" b="1" kern="0" dirty="0">
                <a:solidFill>
                  <a:srgbClr val="000000"/>
                </a:solidFill>
              </a:rPr>
              <a:t>＞</a:t>
            </a:r>
            <a:r>
              <a:rPr lang="en-US" altLang="zh-CN" sz="2000" b="1" kern="0" dirty="0">
                <a:solidFill>
                  <a:srgbClr val="000000"/>
                </a:solidFill>
              </a:rPr>
              <a:t>0(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zh-CN" altLang="en-US" sz="2000" b="1" kern="0" dirty="0">
                <a:solidFill>
                  <a:srgbClr val="000000"/>
                </a:solidFill>
                <a:latin typeface="宋体" panose="02010600030101010101" pitchFamily="2" charset="-122"/>
              </a:rPr>
              <a:t>≥</a:t>
            </a:r>
            <a:r>
              <a:rPr lang="en-US" altLang="zh-CN" sz="2000" b="1" kern="0" dirty="0">
                <a:solidFill>
                  <a:srgbClr val="000000"/>
                </a:solidFill>
              </a:rPr>
              <a:t>0)</a:t>
            </a:r>
            <a:r>
              <a:rPr lang="zh-CN" altLang="en-US" sz="2000" b="1" kern="0" dirty="0">
                <a:solidFill>
                  <a:srgbClr val="000000"/>
                </a:solidFill>
              </a:rPr>
              <a:t>时的表达式乘上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ε</a:t>
            </a:r>
            <a:r>
              <a:rPr lang="en-US" altLang="zh-CN" sz="2000" b="1" kern="0" dirty="0">
                <a:solidFill>
                  <a:srgbClr val="000000"/>
                </a:solidFill>
              </a:rPr>
              <a:t>(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en-US" altLang="zh-CN" sz="2000" b="1" kern="0" dirty="0">
                <a:solidFill>
                  <a:srgbClr val="000000"/>
                </a:solidFill>
              </a:rPr>
              <a:t>)</a:t>
            </a:r>
            <a:r>
              <a:rPr lang="zh-CN" altLang="en-US" sz="2000" b="1" kern="0" dirty="0">
                <a:solidFill>
                  <a:srgbClr val="000000"/>
                </a:solidFill>
              </a:rPr>
              <a:t>，再将两部分表达式合并起来即可。如书本</a:t>
            </a:r>
            <a:r>
              <a:rPr lang="en-US" altLang="zh-CN" sz="2000" b="1" kern="0" dirty="0">
                <a:solidFill>
                  <a:srgbClr val="000000"/>
                </a:solidFill>
              </a:rPr>
              <a:t>P217</a:t>
            </a:r>
            <a:r>
              <a:rPr lang="zh-CN" altLang="en-US" sz="2000" b="1" kern="0" dirty="0">
                <a:solidFill>
                  <a:srgbClr val="000000"/>
                </a:solidFill>
              </a:rPr>
              <a:t>例</a:t>
            </a:r>
            <a:r>
              <a:rPr lang="en-US" altLang="zh-CN" sz="2000" b="1" kern="0" dirty="0">
                <a:solidFill>
                  <a:srgbClr val="000000"/>
                </a:solidFill>
              </a:rPr>
              <a:t>8.4</a:t>
            </a:r>
            <a:r>
              <a:rPr lang="zh-CN" altLang="en-US" sz="2000" b="1" kern="0" dirty="0">
                <a:solidFill>
                  <a:srgbClr val="000000"/>
                </a:solidFill>
              </a:rPr>
              <a:t>，求出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zh-CN" altLang="en-US" sz="2000" b="1" kern="0" dirty="0">
                <a:solidFill>
                  <a:srgbClr val="000000"/>
                </a:solidFill>
                <a:latin typeface="宋体" panose="02010600030101010101" pitchFamily="2" charset="-122"/>
              </a:rPr>
              <a:t>≥</a:t>
            </a:r>
            <a:r>
              <a:rPr lang="en-US" altLang="zh-CN" sz="2000" b="1" kern="0" dirty="0">
                <a:solidFill>
                  <a:srgbClr val="000000"/>
                </a:solidFill>
              </a:rPr>
              <a:t>0</a:t>
            </a:r>
            <a:r>
              <a:rPr lang="zh-CN" altLang="en-US" sz="2000" b="1" kern="0" dirty="0">
                <a:solidFill>
                  <a:srgbClr val="000000"/>
                </a:solidFill>
              </a:rPr>
              <a:t>时的电容电压全响应为</a:t>
            </a:r>
            <a:r>
              <a:rPr lang="en-US" altLang="zh-CN" sz="2000" b="1" kern="0" dirty="0">
                <a:solidFill>
                  <a:srgbClr val="000000"/>
                </a:solidFill>
              </a:rPr>
              <a:t>4</a:t>
            </a:r>
            <a:r>
              <a:rPr lang="zh-CN" altLang="en-US" sz="2000" b="1" kern="0" dirty="0">
                <a:solidFill>
                  <a:srgbClr val="000000"/>
                </a:solidFill>
              </a:rPr>
              <a:t>－</a:t>
            </a:r>
            <a:r>
              <a:rPr lang="en-US" altLang="zh-CN" sz="2000" b="1" kern="0" dirty="0">
                <a:solidFill>
                  <a:srgbClr val="000000"/>
                </a:solidFill>
              </a:rPr>
              <a:t>e</a:t>
            </a:r>
            <a:r>
              <a:rPr lang="zh-CN" altLang="en-US" sz="2000" b="1" kern="0" baseline="30000" dirty="0">
                <a:solidFill>
                  <a:srgbClr val="000000"/>
                </a:solidFill>
              </a:rPr>
              <a:t>－</a:t>
            </a:r>
            <a:r>
              <a:rPr lang="en-US" altLang="zh-CN" sz="2000" b="1" kern="0" baseline="30000" dirty="0">
                <a:solidFill>
                  <a:srgbClr val="000000"/>
                </a:solidFill>
              </a:rPr>
              <a:t>5</a:t>
            </a:r>
            <a:r>
              <a:rPr lang="en-US" altLang="zh-CN" sz="2000" b="1" i="1" kern="0" baseline="30000" dirty="0">
                <a:solidFill>
                  <a:srgbClr val="000000"/>
                </a:solidFill>
              </a:rPr>
              <a:t>t</a:t>
            </a:r>
            <a:r>
              <a:rPr lang="zh-CN" altLang="en-US" sz="2000" b="1" kern="0" dirty="0">
                <a:solidFill>
                  <a:srgbClr val="000000"/>
                </a:solidFill>
              </a:rPr>
              <a:t>，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 t</a:t>
            </a:r>
            <a:r>
              <a:rPr lang="zh-CN" altLang="en-US" sz="2000" b="1" kern="0" dirty="0">
                <a:solidFill>
                  <a:srgbClr val="000000"/>
                </a:solidFill>
              </a:rPr>
              <a:t>＜</a:t>
            </a:r>
            <a:r>
              <a:rPr lang="en-US" altLang="zh-CN" sz="2000" b="1" kern="0" dirty="0">
                <a:solidFill>
                  <a:srgbClr val="000000"/>
                </a:solidFill>
              </a:rPr>
              <a:t>0</a:t>
            </a:r>
            <a:r>
              <a:rPr lang="zh-CN" altLang="en-US" sz="2000" b="1" kern="0" dirty="0">
                <a:solidFill>
                  <a:srgbClr val="000000"/>
                </a:solidFill>
              </a:rPr>
              <a:t>时的电容电压为恒定值</a:t>
            </a:r>
            <a:r>
              <a:rPr lang="en-US" altLang="zh-CN" sz="2000" b="1" kern="0" dirty="0">
                <a:solidFill>
                  <a:srgbClr val="000000"/>
                </a:solidFill>
              </a:rPr>
              <a:t>3V</a:t>
            </a:r>
            <a:r>
              <a:rPr lang="zh-CN" altLang="en-US" sz="2000" b="1" kern="0" dirty="0">
                <a:solidFill>
                  <a:srgbClr val="000000"/>
                </a:solidFill>
              </a:rPr>
              <a:t>，则－</a:t>
            </a:r>
            <a:r>
              <a:rPr lang="zh-CN" altLang="en-US" sz="2000" b="1" kern="0" dirty="0">
                <a:solidFill>
                  <a:srgbClr val="000000"/>
                </a:solidFill>
                <a:latin typeface="宋体" panose="02010600030101010101" pitchFamily="2" charset="-122"/>
              </a:rPr>
              <a:t>∞</a:t>
            </a:r>
            <a:r>
              <a:rPr lang="zh-CN" altLang="en-US" sz="2000" b="1" kern="0" dirty="0">
                <a:solidFill>
                  <a:srgbClr val="000000"/>
                </a:solidFill>
              </a:rPr>
              <a:t>＜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zh-CN" altLang="en-US" sz="2000" b="1" kern="0" dirty="0">
                <a:solidFill>
                  <a:srgbClr val="000000"/>
                </a:solidFill>
              </a:rPr>
              <a:t>＜＋</a:t>
            </a:r>
            <a:r>
              <a:rPr lang="zh-CN" altLang="en-US" sz="2000" b="1" kern="0" dirty="0">
                <a:solidFill>
                  <a:srgbClr val="000000"/>
                </a:solidFill>
                <a:latin typeface="宋体" panose="02010600030101010101" pitchFamily="2" charset="-122"/>
              </a:rPr>
              <a:t>∞</a:t>
            </a:r>
            <a:r>
              <a:rPr lang="en-US" altLang="zh-CN" sz="2000" b="1" kern="0" dirty="0">
                <a:solidFill>
                  <a:srgbClr val="000000"/>
                </a:solidFill>
              </a:rPr>
              <a:t>(</a:t>
            </a:r>
            <a:r>
              <a:rPr lang="zh-CN" altLang="en-US" sz="2000" b="1" kern="0" dirty="0">
                <a:solidFill>
                  <a:srgbClr val="000000"/>
                </a:solidFill>
              </a:rPr>
              <a:t>全时域</a:t>
            </a:r>
            <a:r>
              <a:rPr lang="en-US" altLang="zh-CN" sz="2000" b="1" kern="0" dirty="0">
                <a:solidFill>
                  <a:srgbClr val="000000"/>
                </a:solidFill>
              </a:rPr>
              <a:t>)</a:t>
            </a:r>
            <a:r>
              <a:rPr lang="zh-CN" altLang="en-US" sz="2000" b="1" kern="0" dirty="0">
                <a:solidFill>
                  <a:srgbClr val="000000"/>
                </a:solidFill>
              </a:rPr>
              <a:t>上电容电压的表达式就可以写为</a:t>
            </a:r>
            <a:r>
              <a:rPr lang="en-US" altLang="zh-CN" sz="2000" b="1" kern="0" dirty="0">
                <a:solidFill>
                  <a:srgbClr val="000000"/>
                </a:solidFill>
              </a:rPr>
              <a:t>[3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 ε</a:t>
            </a:r>
            <a:r>
              <a:rPr lang="en-US" altLang="zh-CN" sz="2000" b="1" kern="0" dirty="0">
                <a:solidFill>
                  <a:srgbClr val="000000"/>
                </a:solidFill>
              </a:rPr>
              <a:t>(</a:t>
            </a:r>
            <a:r>
              <a:rPr lang="zh-CN" altLang="en-US" sz="2000" b="1" kern="0" dirty="0">
                <a:solidFill>
                  <a:srgbClr val="000000"/>
                </a:solidFill>
              </a:rPr>
              <a:t>－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en-US" altLang="zh-CN" sz="2000" b="1" kern="0" dirty="0">
                <a:solidFill>
                  <a:srgbClr val="000000"/>
                </a:solidFill>
              </a:rPr>
              <a:t>) </a:t>
            </a:r>
            <a:r>
              <a:rPr lang="zh-CN" altLang="en-US" sz="2000" b="1" kern="0" dirty="0">
                <a:solidFill>
                  <a:srgbClr val="000000"/>
                </a:solidFill>
              </a:rPr>
              <a:t>＋</a:t>
            </a:r>
            <a:r>
              <a:rPr lang="en-US" altLang="zh-CN" sz="2000" b="1" kern="0" dirty="0">
                <a:solidFill>
                  <a:srgbClr val="000000"/>
                </a:solidFill>
              </a:rPr>
              <a:t>(4</a:t>
            </a:r>
            <a:r>
              <a:rPr lang="zh-CN" altLang="en-US" sz="2000" b="1" kern="0" dirty="0">
                <a:solidFill>
                  <a:srgbClr val="000000"/>
                </a:solidFill>
              </a:rPr>
              <a:t>－</a:t>
            </a:r>
            <a:r>
              <a:rPr lang="en-US" altLang="zh-CN" sz="2000" b="1" kern="0" dirty="0">
                <a:solidFill>
                  <a:srgbClr val="000000"/>
                </a:solidFill>
              </a:rPr>
              <a:t>e</a:t>
            </a:r>
            <a:r>
              <a:rPr lang="zh-CN" altLang="en-US" sz="2000" b="1" kern="0" baseline="30000" dirty="0">
                <a:solidFill>
                  <a:srgbClr val="000000"/>
                </a:solidFill>
              </a:rPr>
              <a:t>－</a:t>
            </a:r>
            <a:r>
              <a:rPr lang="en-US" altLang="zh-CN" sz="2000" b="1" kern="0" baseline="30000" dirty="0">
                <a:solidFill>
                  <a:srgbClr val="000000"/>
                </a:solidFill>
              </a:rPr>
              <a:t>5</a:t>
            </a:r>
            <a:r>
              <a:rPr lang="en-US" altLang="zh-CN" sz="2000" b="1" i="1" kern="0" baseline="30000" dirty="0">
                <a:solidFill>
                  <a:srgbClr val="000000"/>
                </a:solidFill>
              </a:rPr>
              <a:t>t</a:t>
            </a:r>
            <a:r>
              <a:rPr lang="en-US" altLang="zh-CN" sz="2000" b="1" kern="0" dirty="0">
                <a:solidFill>
                  <a:srgbClr val="000000"/>
                </a:solidFill>
              </a:rPr>
              <a:t>)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 ε</a:t>
            </a:r>
            <a:r>
              <a:rPr lang="en-US" altLang="zh-CN" sz="2000" b="1" kern="0" dirty="0">
                <a:solidFill>
                  <a:srgbClr val="000000"/>
                </a:solidFill>
              </a:rPr>
              <a:t>(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en-US" altLang="zh-CN" sz="2000" b="1" kern="0" dirty="0">
                <a:solidFill>
                  <a:srgbClr val="000000"/>
                </a:solidFill>
              </a:rPr>
              <a:t>) ]V. </a:t>
            </a:r>
            <a:r>
              <a:rPr lang="zh-CN" altLang="en-US" sz="2000" b="1" kern="0" dirty="0">
                <a:solidFill>
                  <a:srgbClr val="000000"/>
                </a:solidFill>
              </a:rPr>
              <a:t>在需要对式子求导得到全时域上的结果或式子存在不连续点时，</a:t>
            </a:r>
            <a:r>
              <a:rPr lang="zh-CN" altLang="en-US" sz="2000" b="1" u="sng" kern="0" dirty="0">
                <a:solidFill>
                  <a:srgbClr val="000000"/>
                </a:solidFill>
              </a:rPr>
              <a:t>只能写成第二种形式</a:t>
            </a:r>
            <a:r>
              <a:rPr lang="en-US" altLang="zh-CN" sz="2000" b="1" u="sng" kern="0" dirty="0">
                <a:solidFill>
                  <a:srgbClr val="000000"/>
                </a:solidFill>
              </a:rPr>
              <a:t>【</a:t>
            </a:r>
            <a:r>
              <a:rPr lang="zh-CN" altLang="en-US" sz="2000" b="1" u="sng" kern="0" dirty="0">
                <a:solidFill>
                  <a:srgbClr val="000000"/>
                </a:solidFill>
              </a:rPr>
              <a:t>如</a:t>
            </a:r>
            <a:r>
              <a:rPr lang="en-US" altLang="zh-CN" sz="2000" b="1" u="sng" kern="0" dirty="0">
                <a:solidFill>
                  <a:srgbClr val="000000"/>
                </a:solidFill>
              </a:rPr>
              <a:t>P217 </a:t>
            </a:r>
            <a:r>
              <a:rPr lang="zh-CN" altLang="en-US" sz="2000" b="1" u="sng" kern="0" dirty="0">
                <a:solidFill>
                  <a:srgbClr val="000000"/>
                </a:solidFill>
              </a:rPr>
              <a:t>例</a:t>
            </a:r>
            <a:r>
              <a:rPr lang="en-US" altLang="zh-CN" sz="2000" b="1" u="sng" kern="0" dirty="0">
                <a:solidFill>
                  <a:srgbClr val="000000"/>
                </a:solidFill>
              </a:rPr>
              <a:t>8.4】</a:t>
            </a:r>
            <a:r>
              <a:rPr lang="zh-CN" altLang="en-US" sz="2000" b="1" kern="0" dirty="0">
                <a:solidFill>
                  <a:srgbClr val="000000"/>
                </a:solidFill>
              </a:rPr>
              <a:t>。</a:t>
            </a:r>
            <a:endParaRPr lang="zh-CN" altLang="en-US" sz="2000" b="1" i="1" kern="0" dirty="0">
              <a:solidFill>
                <a:srgbClr val="00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B3347B-79A4-25BF-5FE0-B93C6A0887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1301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1</a:t>
            </a:r>
            <a:endParaRPr lang="zh-CN" altLang="en-US" sz="3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C9ECC9-E6F9-7DAC-4B57-47B149631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96" y="1184751"/>
            <a:ext cx="8640008" cy="3395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DE5367-32E4-B369-3CB1-3A0FE6FCA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82152"/>
            <a:ext cx="2900921" cy="16788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B2D8340-F27B-9125-C0A6-160A79439344}"/>
              </a:ext>
            </a:extLst>
          </p:cNvPr>
          <p:cNvSpPr txBox="1"/>
          <p:nvPr/>
        </p:nvSpPr>
        <p:spPr>
          <a:xfrm>
            <a:off x="2037362" y="4001325"/>
            <a:ext cx="5274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请先独立完成后，再翻到次页查看答案！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CDD364-D748-87E0-6468-468645789D71}"/>
              </a:ext>
            </a:extLst>
          </p:cNvPr>
          <p:cNvSpPr txBox="1"/>
          <p:nvPr/>
        </p:nvSpPr>
        <p:spPr>
          <a:xfrm>
            <a:off x="3855272" y="1697203"/>
            <a:ext cx="4831528" cy="494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直流电源作用下的一阶电路，三要素法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5BC44D-1E4D-8CEC-FC6F-648872E2AE71}"/>
              </a:ext>
            </a:extLst>
          </p:cNvPr>
          <p:cNvSpPr txBox="1"/>
          <p:nvPr/>
        </p:nvSpPr>
        <p:spPr>
          <a:xfrm>
            <a:off x="457199" y="4666560"/>
            <a:ext cx="8434804" cy="1975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注：此处列举了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道例题，这些题所代表的题型考试中都经常出现，请大家仔细分析、订正，并把课本习题中的同类型题归类整理、重新训练。另外还有一些比较少出现的题型未被收录，可参看课本习题自行整理（如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8.15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8.23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抽象电路的暂态分析；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8.16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8.17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激励不是直流或正弦情形下的处理）。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0F3A72-603B-CA86-048E-B39B219E82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2278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本讲主要内容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1539604-76EB-BD36-5FEF-3EA748FA4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024710"/>
              </p:ext>
            </p:extLst>
          </p:nvPr>
        </p:nvGraphicFramePr>
        <p:xfrm>
          <a:off x="859770" y="1129314"/>
          <a:ext cx="6876000" cy="3600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2000">
                  <a:extLst>
                    <a:ext uri="{9D8B030D-6E8A-4147-A177-3AD203B41FA5}">
                      <a16:colId xmlns:a16="http://schemas.microsoft.com/office/drawing/2014/main" val="3850022362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30400750"/>
                    </a:ext>
                  </a:extLst>
                </a:gridCol>
              </a:tblGrid>
              <a:tr h="3975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ppt</a:t>
                      </a: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目录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对应</a:t>
                      </a: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教材章节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1510470"/>
                  </a:ext>
                </a:extLst>
              </a:tr>
              <a:tr h="3975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 </a:t>
                      </a:r>
                      <a:r>
                        <a:rPr lang="zh-CN" alt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线性动态电路暂态过程的时域分析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2211792"/>
                  </a:ext>
                </a:extLst>
              </a:tr>
              <a:tr h="40068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8.1 </a:t>
                      </a:r>
                      <a:r>
                        <a:rPr lang="zh-CN" alt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线性动态电路暂态过程的基本概念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8.1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2854588"/>
                  </a:ext>
                </a:extLst>
              </a:tr>
              <a:tr h="40068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8.2 </a:t>
                      </a:r>
                      <a:r>
                        <a:rPr lang="zh-CN" alt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电路量初值的求解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8.2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9722180"/>
                  </a:ext>
                </a:extLst>
              </a:tr>
              <a:tr h="40068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8.3 </a:t>
                      </a:r>
                      <a:r>
                        <a:rPr lang="zh-CN" alt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求解一阶电路暂态过程的三要素法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8.9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0855497"/>
                  </a:ext>
                </a:extLst>
              </a:tr>
              <a:tr h="400687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8.4 </a:t>
                      </a:r>
                      <a:r>
                        <a:rPr lang="zh-CN" alt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一阶电路的零输入响应、零状态响应和全响应</a:t>
                      </a:r>
                      <a:endParaRPr lang="zh-CN" alt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8.3-8.8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9358069"/>
                  </a:ext>
                </a:extLst>
              </a:tr>
              <a:tr h="40068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8.5 </a:t>
                      </a:r>
                      <a:r>
                        <a:rPr lang="zh-CN" alt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卷积积分法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8.10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7393370"/>
                  </a:ext>
                </a:extLst>
              </a:tr>
              <a:tr h="40068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8.6 </a:t>
                      </a:r>
                      <a:r>
                        <a:rPr lang="zh-CN" alt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二阶电路的暂态过程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8.11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8774498"/>
                  </a:ext>
                </a:extLst>
              </a:tr>
              <a:tr h="40068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8.7 </a:t>
                      </a:r>
                      <a:r>
                        <a:rPr lang="zh-CN" alt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状态变量分析法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8.12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5555827"/>
                  </a:ext>
                </a:extLst>
              </a:tr>
            </a:tbl>
          </a:graphicData>
        </a:graphic>
      </p:graphicFrame>
      <p:sp>
        <p:nvSpPr>
          <p:cNvPr id="5" name="Text Box 203">
            <a:extLst>
              <a:ext uri="{FF2B5EF4-FFF2-40B4-BE49-F238E27FC236}">
                <a16:creationId xmlns:a16="http://schemas.microsoft.com/office/drawing/2014/main" id="{0B04749F-257C-2ED3-CCBF-3ABD2D7D8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68029"/>
            <a:ext cx="82296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1"/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要学好本部分，主要是要把握好本章的“新”内容和之前的分析方法的配合。如：确定电路量初始值中的分压公式、分流公式、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KVL/KCL</a:t>
            </a: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，求时间常数中的戴维南等效，正弦电源作用下的一阶电路中的相量分析法等。我们在这部分的题目中失分，往往并非因为这部分的题真的很难，而是因为这部分的题比较</a:t>
            </a:r>
            <a:r>
              <a:rPr kumimoji="1" lang="zh-CN" altLang="en-US" sz="1600" b="1" u="sng" dirty="0">
                <a:latin typeface="Times New Roman" panose="02020603050405020304" pitchFamily="18" charset="0"/>
                <a:ea typeface="宋体" panose="02010600030101010101" pitchFamily="2" charset="-122"/>
              </a:rPr>
              <a:t>综合</a:t>
            </a: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、需要运用的之前学过的分析方法繁多而我们的知识点掌握不熟练；或是我们不知道如何与时域分析中的新概念配合而无从下手。多练习、多感受新旧知识的“配合”，不要被困难吓倒，相信大家会有更大进步。不要只求正确答案，注意规范书写、逻辑清晰（每一步有因有果，前后连贯）。</a:t>
            </a: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C7493E-2055-8537-86BA-CA8EF7A92C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122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1</a:t>
            </a:r>
            <a:endParaRPr lang="zh-CN" altLang="en-US" sz="3000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F544C22-6DA0-D9DF-6947-17EA39F7D4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456816"/>
              </p:ext>
            </p:extLst>
          </p:nvPr>
        </p:nvGraphicFramePr>
        <p:xfrm>
          <a:off x="251996" y="1499162"/>
          <a:ext cx="6933547" cy="192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756018" imgH="1324173" progId="Visio.Drawing.11">
                  <p:embed/>
                </p:oleObj>
              </mc:Choice>
              <mc:Fallback>
                <p:oleObj name="Visio" r:id="rId2" imgW="4756018" imgH="1324173" progId="Visio.Drawing.11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6F544C22-6DA0-D9DF-6947-17EA39F7D4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96" y="1499162"/>
                        <a:ext cx="6933547" cy="19298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CC041EC-AD4E-8DEE-6113-8F1728387969}"/>
              </a:ext>
            </a:extLst>
          </p:cNvPr>
          <p:cNvSpPr txBox="1"/>
          <p:nvPr/>
        </p:nvSpPr>
        <p:spPr>
          <a:xfrm>
            <a:off x="469152" y="358376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解：由换路定律得：</a:t>
            </a:r>
            <a:endParaRPr lang="zh-CN" altLang="en-US" dirty="0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2120916-D973-167B-7805-F563F194D3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0680111"/>
              </p:ext>
            </p:extLst>
          </p:nvPr>
        </p:nvGraphicFramePr>
        <p:xfrm>
          <a:off x="2907551" y="3442148"/>
          <a:ext cx="2756402" cy="652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75673" imgH="393529" progId="Equation.DSMT4">
                  <p:embed/>
                </p:oleObj>
              </mc:Choice>
              <mc:Fallback>
                <p:oleObj name="Equation" r:id="rId4" imgW="1675673" imgH="39352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7551" y="3442148"/>
                        <a:ext cx="2756402" cy="6525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7ABEEDC0-733F-EF04-F521-2B4EC194C5FE}"/>
              </a:ext>
            </a:extLst>
          </p:cNvPr>
          <p:cNvSpPr txBox="1"/>
          <p:nvPr/>
        </p:nvSpPr>
        <p:spPr>
          <a:xfrm>
            <a:off x="461638" y="4195092"/>
            <a:ext cx="84303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/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求稳态值的电路如图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(b)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所示。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对于直流电源作用下的一阶电路，特解即为稳态解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)(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稳态时开关为断开状态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  <a:p>
            <a:pPr algn="just" eaLnBrk="1"/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利用分流公式：</a:t>
            </a: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EC15B989-3990-A072-FC90-EE7023858C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852486"/>
              </p:ext>
            </p:extLst>
          </p:nvPr>
        </p:nvGraphicFramePr>
        <p:xfrm>
          <a:off x="4449763" y="434405"/>
          <a:ext cx="423703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58920" imgH="355320" progId="Equation.DSMT4">
                  <p:embed/>
                </p:oleObj>
              </mc:Choice>
              <mc:Fallback>
                <p:oleObj name="Equation" r:id="rId6" imgW="2158920" imgH="355320" progId="Equation.DSMT4">
                  <p:embed/>
                  <p:pic>
                    <p:nvPicPr>
                      <p:cNvPr id="8" name="Object 8">
                        <a:extLst>
                          <a:ext uri="{FF2B5EF4-FFF2-40B4-BE49-F238E27FC236}">
                            <a16:creationId xmlns:a16="http://schemas.microsoft.com/office/drawing/2014/main" id="{7929DEAF-089F-F98C-66CF-D85989A840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763" y="434405"/>
                        <a:ext cx="4237037" cy="6985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CCECFF">
                            <a:gamma/>
                            <a:shade val="60000"/>
                            <a:invGamma/>
                          </a:srgbClr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A47E6297-950B-854C-1F6C-72147737D5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96" y="1184751"/>
            <a:ext cx="8640008" cy="339522"/>
          </a:xfrm>
          <a:prstGeom prst="rect">
            <a:avLst/>
          </a:prstGeom>
        </p:spPr>
      </p:pic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86D8931-6EBE-0905-A513-C1122F1026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532513"/>
              </p:ext>
            </p:extLst>
          </p:nvPr>
        </p:nvGraphicFramePr>
        <p:xfrm>
          <a:off x="2285179" y="4904851"/>
          <a:ext cx="4893867" cy="661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098800" imgH="419100" progId="Equation.DSMT4">
                  <p:embed/>
                </p:oleObj>
              </mc:Choice>
              <mc:Fallback>
                <p:oleObj name="Equation" r:id="rId9" imgW="3098800" imgH="4191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179" y="4904851"/>
                        <a:ext cx="4893867" cy="6611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9A24A8F-EE54-5084-8AE2-9EA27534C620}"/>
              </a:ext>
            </a:extLst>
          </p:cNvPr>
          <p:cNvCxnSpPr/>
          <p:nvPr/>
        </p:nvCxnSpPr>
        <p:spPr bwMode="auto">
          <a:xfrm flipV="1">
            <a:off x="5652001" y="5468181"/>
            <a:ext cx="0" cy="3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BA4ABED-2CB0-E6C1-43D5-4ED5D4E22E91}"/>
              </a:ext>
            </a:extLst>
          </p:cNvPr>
          <p:cNvSpPr txBox="1"/>
          <p:nvPr/>
        </p:nvSpPr>
        <p:spPr>
          <a:xfrm>
            <a:off x="4986862" y="5792181"/>
            <a:ext cx="1745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总等效电阻</a:t>
            </a: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F4313DC-E8BB-16F4-CA1E-6BC21B5A355C}"/>
              </a:ext>
            </a:extLst>
          </p:cNvPr>
          <p:cNvSpPr txBox="1"/>
          <p:nvPr/>
        </p:nvSpPr>
        <p:spPr>
          <a:xfrm>
            <a:off x="5859432" y="3411782"/>
            <a:ext cx="3092176" cy="74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kumimoji="1" lang="zh-CN" alt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→①求初始值，此处为电感电流，直接运用换路定律</a:t>
            </a:r>
            <a:endParaRPr kumimoji="1" lang="en-US" altLang="zh-CN" sz="18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26761A1-C2D1-69D0-42A1-9A8AB941B0EB}"/>
              </a:ext>
            </a:extLst>
          </p:cNvPr>
          <p:cNvSpPr txBox="1"/>
          <p:nvPr/>
        </p:nvSpPr>
        <p:spPr>
          <a:xfrm>
            <a:off x="514107" y="5630181"/>
            <a:ext cx="2945710" cy="40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kumimoji="1"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→②</a:t>
            </a:r>
            <a:r>
              <a:rPr kumimoji="1" lang="zh-CN" alt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求特解</a:t>
            </a:r>
            <a:r>
              <a:rPr kumimoji="1"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稳态解</a:t>
            </a:r>
            <a:r>
              <a:rPr kumimoji="1"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267E1D4-0905-AF50-F368-7065091C58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086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22" grpId="0"/>
      <p:bldP spid="25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1</a:t>
            </a:r>
            <a:endParaRPr lang="zh-CN" altLang="en-US" sz="3000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F544C22-6DA0-D9DF-6947-17EA39F7D4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996" y="1499162"/>
          <a:ext cx="6933547" cy="192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756018" imgH="1324173" progId="Visio.Drawing.11">
                  <p:embed/>
                </p:oleObj>
              </mc:Choice>
              <mc:Fallback>
                <p:oleObj name="Visio" r:id="rId2" imgW="4756018" imgH="1324173" progId="Visio.Drawing.11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6F544C22-6DA0-D9DF-6947-17EA39F7D4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96" y="1499162"/>
                        <a:ext cx="6933547" cy="19298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CC041EC-AD4E-8DEE-6113-8F1728387969}"/>
              </a:ext>
            </a:extLst>
          </p:cNvPr>
          <p:cNvSpPr txBox="1"/>
          <p:nvPr/>
        </p:nvSpPr>
        <p:spPr>
          <a:xfrm>
            <a:off x="457200" y="3470466"/>
            <a:ext cx="8434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求等效电阻的电路如图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(c)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所示。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将电感去除，内部独立源置零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ABEEDC0-733F-EF04-F521-2B4EC194C5FE}"/>
              </a:ext>
            </a:extLst>
          </p:cNvPr>
          <p:cNvSpPr txBox="1"/>
          <p:nvPr/>
        </p:nvSpPr>
        <p:spPr>
          <a:xfrm>
            <a:off x="457200" y="3881264"/>
            <a:ext cx="195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等效电阻为</a:t>
            </a: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EC15B989-3990-A072-FC90-EE7023858C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9763" y="434405"/>
          <a:ext cx="423703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58920" imgH="355320" progId="Equation.DSMT4">
                  <p:embed/>
                </p:oleObj>
              </mc:Choice>
              <mc:Fallback>
                <p:oleObj name="Equation" r:id="rId4" imgW="2158920" imgH="355320" progId="Equation.DSMT4">
                  <p:embed/>
                  <p:pic>
                    <p:nvPicPr>
                      <p:cNvPr id="14" name="Object 8">
                        <a:extLst>
                          <a:ext uri="{FF2B5EF4-FFF2-40B4-BE49-F238E27FC236}">
                            <a16:creationId xmlns:a16="http://schemas.microsoft.com/office/drawing/2014/main" id="{EC15B989-3990-A072-FC90-EE7023858C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763" y="434405"/>
                        <a:ext cx="4237037" cy="6985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CCECFF">
                            <a:gamma/>
                            <a:shade val="60000"/>
                            <a:invGamma/>
                          </a:srgbClr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A47E6297-950B-854C-1F6C-72147737D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996" y="1184751"/>
            <a:ext cx="8640008" cy="339522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871F31-0BDE-B17B-EE35-2D682F73BB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226397"/>
              </p:ext>
            </p:extLst>
          </p:nvPr>
        </p:nvGraphicFramePr>
        <p:xfrm>
          <a:off x="2277192" y="3881264"/>
          <a:ext cx="2294808" cy="563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12900" imgH="393700" progId="Equation.DSMT4">
                  <p:embed/>
                </p:oleObj>
              </mc:Choice>
              <mc:Fallback>
                <p:oleObj name="Equation" r:id="rId7" imgW="1612900" imgH="3937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7192" y="3881264"/>
                        <a:ext cx="2294808" cy="5635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730522DE-931E-1D54-8CBF-69BBC9B1460D}"/>
              </a:ext>
            </a:extLst>
          </p:cNvPr>
          <p:cNvSpPr txBox="1"/>
          <p:nvPr/>
        </p:nvSpPr>
        <p:spPr>
          <a:xfrm>
            <a:off x="457200" y="437099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时间常数</a:t>
            </a:r>
            <a:endParaRPr lang="zh-CN" altLang="en-US" sz="2800" dirty="0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E842DD16-F876-631F-760C-DDEE484AD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655157"/>
              </p:ext>
            </p:extLst>
          </p:nvPr>
        </p:nvGraphicFramePr>
        <p:xfrm>
          <a:off x="2289761" y="4533639"/>
          <a:ext cx="2160002" cy="3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71600" imgH="215900" progId="Equation.DSMT4">
                  <p:embed/>
                </p:oleObj>
              </mc:Choice>
              <mc:Fallback>
                <p:oleObj name="Equation" r:id="rId9" imgW="1371600" imgH="2159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9761" y="4533639"/>
                        <a:ext cx="2160002" cy="335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A0BBB781-6654-025C-AB67-E9AA8998FF97}"/>
              </a:ext>
            </a:extLst>
          </p:cNvPr>
          <p:cNvSpPr txBox="1"/>
          <p:nvPr/>
        </p:nvSpPr>
        <p:spPr>
          <a:xfrm>
            <a:off x="457200" y="501013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由三要素公式得：</a:t>
            </a:r>
            <a:endParaRPr lang="zh-CN" altLang="en-US" sz="2800" dirty="0"/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8041264A-B521-F154-E1BB-D958EC636B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449967"/>
              </p:ext>
            </p:extLst>
          </p:nvPr>
        </p:nvGraphicFramePr>
        <p:xfrm>
          <a:off x="2407561" y="5010130"/>
          <a:ext cx="4572000" cy="58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086100" imgH="393700" progId="Equation.DSMT4">
                  <p:embed/>
                </p:oleObj>
              </mc:Choice>
              <mc:Fallback>
                <p:oleObj name="Equation" r:id="rId11" imgW="3086100" imgH="393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7561" y="5010130"/>
                        <a:ext cx="4572000" cy="587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EEC0FD60-4F6F-7909-DC68-44665E3EC7EE}"/>
              </a:ext>
            </a:extLst>
          </p:cNvPr>
          <p:cNvSpPr txBox="1"/>
          <p:nvPr/>
        </p:nvSpPr>
        <p:spPr>
          <a:xfrm>
            <a:off x="4800600" y="4531218"/>
            <a:ext cx="3240003" cy="40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kumimoji="1" lang="zh-CN" alt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→③求时间常数</a:t>
            </a:r>
            <a:endParaRPr kumimoji="1" lang="en-US" altLang="zh-CN" sz="18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D2C907E-5156-2D67-EF79-D67A07DA0E01}"/>
              </a:ext>
            </a:extLst>
          </p:cNvPr>
          <p:cNvSpPr txBox="1"/>
          <p:nvPr/>
        </p:nvSpPr>
        <p:spPr>
          <a:xfrm>
            <a:off x="4800600" y="3863822"/>
            <a:ext cx="3240003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kumimoji="1"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→</a:t>
            </a:r>
            <a:r>
              <a:rPr kumimoji="1"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2Ω</a:t>
            </a:r>
            <a:r>
              <a:rPr kumimoji="1"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kumimoji="1"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4Ω</a:t>
            </a:r>
            <a:r>
              <a:rPr kumimoji="1"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电阻串联再和</a:t>
            </a:r>
            <a:r>
              <a:rPr kumimoji="1"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3Ω</a:t>
            </a:r>
            <a:r>
              <a:rPr kumimoji="1"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电阻并联，这一整体再和</a:t>
            </a:r>
            <a:r>
              <a:rPr kumimoji="1"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2Ω</a:t>
            </a:r>
            <a:r>
              <a:rPr kumimoji="1"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电阻串联。</a:t>
            </a:r>
            <a:endParaRPr kumimoji="1" lang="en-US" altLang="zh-CN" sz="16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A4EA4AC-1058-A2BE-40BE-929A70CB1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0271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2</a:t>
            </a:r>
            <a:endParaRPr lang="zh-CN" altLang="en-US" sz="3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7773AE-7E3F-03C5-C02E-DF752812FE08}"/>
              </a:ext>
            </a:extLst>
          </p:cNvPr>
          <p:cNvSpPr txBox="1"/>
          <p:nvPr/>
        </p:nvSpPr>
        <p:spPr>
          <a:xfrm>
            <a:off x="4207628" y="1601672"/>
            <a:ext cx="4936372" cy="1163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直流电源作用下的一阶电路，</a:t>
            </a:r>
            <a:endParaRPr lang="en-US" altLang="zh-CN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适当简化，三要素法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提示：利用戴维南定理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53E947-212F-3D43-1777-0C5719085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01"/>
          <a:stretch/>
        </p:blipFill>
        <p:spPr>
          <a:xfrm>
            <a:off x="457200" y="1108106"/>
            <a:ext cx="8434804" cy="312715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17CC906-1D73-D41C-BD18-0A3823AC46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870169"/>
              </p:ext>
            </p:extLst>
          </p:nvPr>
        </p:nvGraphicFramePr>
        <p:xfrm>
          <a:off x="457197" y="1538327"/>
          <a:ext cx="3498435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460374" imgH="1010459" progId="Visio.Drawing.11">
                  <p:embed/>
                </p:oleObj>
              </mc:Choice>
              <mc:Fallback>
                <p:oleObj name="Visio" r:id="rId3" imgW="2460374" imgH="101045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97" y="1538327"/>
                        <a:ext cx="3498435" cy="1440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F2DA6F22-90EB-AB35-201A-3822F53F6B8D}"/>
              </a:ext>
            </a:extLst>
          </p:cNvPr>
          <p:cNvSpPr txBox="1"/>
          <p:nvPr/>
        </p:nvSpPr>
        <p:spPr>
          <a:xfrm>
            <a:off x="2037362" y="4001325"/>
            <a:ext cx="5274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请先独立完成后，再翻到次页查看答案！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D04D82-6C2A-24BB-1C20-5FD6914750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3082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2</a:t>
            </a:r>
            <a:endParaRPr lang="zh-CN" altLang="en-US" sz="3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53E947-212F-3D43-1777-0C5719085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01"/>
          <a:stretch/>
        </p:blipFill>
        <p:spPr>
          <a:xfrm>
            <a:off x="457200" y="1108106"/>
            <a:ext cx="8434804" cy="312715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17CC906-1D73-D41C-BD18-0A3823AC46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313279"/>
              </p:ext>
            </p:extLst>
          </p:nvPr>
        </p:nvGraphicFramePr>
        <p:xfrm>
          <a:off x="444089" y="1486618"/>
          <a:ext cx="3498435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460240" imgH="1010520" progId="Visio.Drawing.11">
                  <p:embed/>
                </p:oleObj>
              </mc:Choice>
              <mc:Fallback>
                <p:oleObj name="Visio" r:id="rId3" imgW="2460240" imgH="1010520" progId="Visio.Drawing.11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217CC906-1D73-D41C-BD18-0A3823AC46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089" y="1486618"/>
                        <a:ext cx="3498435" cy="1440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A4B512A1-34A0-C658-A480-9D0C694211C5}"/>
              </a:ext>
            </a:extLst>
          </p:cNvPr>
          <p:cNvSpPr txBox="1"/>
          <p:nvPr/>
        </p:nvSpPr>
        <p:spPr>
          <a:xfrm>
            <a:off x="4147866" y="1559280"/>
            <a:ext cx="4744138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>
              <a:lnSpc>
                <a:spcPct val="120000"/>
              </a:lnSpc>
            </a:pP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解：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首先求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端左侧的戴维南等效电路。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>
              <a:lnSpc>
                <a:spcPct val="12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端开路时：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如图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，对</a:t>
            </a:r>
            <a:r>
              <a:rPr lang="en-US" altLang="zh-CN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列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KVL)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3FD01A2-92B1-CE56-E495-86C113380C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526" r="30526"/>
          <a:stretch/>
        </p:blipFill>
        <p:spPr>
          <a:xfrm>
            <a:off x="4200540" y="2159125"/>
            <a:ext cx="3096000" cy="570133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9FD49EBE-4B4D-2A82-16BA-C2D52A3B8DD5}"/>
              </a:ext>
            </a:extLst>
          </p:cNvPr>
          <p:cNvGrpSpPr/>
          <p:nvPr/>
        </p:nvGrpSpPr>
        <p:grpSpPr>
          <a:xfrm>
            <a:off x="173125" y="2992415"/>
            <a:ext cx="2230017" cy="1505836"/>
            <a:chOff x="7086120" y="1930971"/>
            <a:chExt cx="2230017" cy="150583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AA896EC-F48C-C7BA-9CB4-77AE39E7B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6120" y="1930971"/>
              <a:ext cx="2230017" cy="1505836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889EBC97-9E41-E002-C59E-283D23734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19188" y="2515189"/>
              <a:ext cx="281940" cy="480060"/>
            </a:xfrm>
            <a:prstGeom prst="rect">
              <a:avLst/>
            </a:prstGeom>
          </p:spPr>
        </p:pic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9AFEF382-F008-613D-F855-04435B25BA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752" t="-1054" r="24169" b="1054"/>
          <a:stretch/>
        </p:blipFill>
        <p:spPr>
          <a:xfrm>
            <a:off x="4147866" y="2616265"/>
            <a:ext cx="3708000" cy="54188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CB9AF18-EE2A-CC22-436D-35202BC25D96}"/>
              </a:ext>
            </a:extLst>
          </p:cNvPr>
          <p:cNvSpPr txBox="1"/>
          <p:nvPr/>
        </p:nvSpPr>
        <p:spPr>
          <a:xfrm>
            <a:off x="834708" y="4534364"/>
            <a:ext cx="61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DB270C7-8502-5370-D906-1D72A8346851}"/>
              </a:ext>
            </a:extLst>
          </p:cNvPr>
          <p:cNvSpPr txBox="1"/>
          <p:nvPr/>
        </p:nvSpPr>
        <p:spPr>
          <a:xfrm>
            <a:off x="4147866" y="3191765"/>
            <a:ext cx="1973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端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短路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时：</a:t>
            </a:r>
            <a:endParaRPr lang="zh-CN" altLang="en-US" dirty="0"/>
          </a:p>
        </p:txBody>
      </p: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A0F27187-5DD3-F017-045E-20466847A9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011728"/>
              </p:ext>
            </p:extLst>
          </p:nvPr>
        </p:nvGraphicFramePr>
        <p:xfrm>
          <a:off x="6174791" y="3126665"/>
          <a:ext cx="1166137" cy="541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50531" imgH="393529" progId="Equation.DSMT4">
                  <p:embed/>
                </p:oleObj>
              </mc:Choice>
              <mc:Fallback>
                <p:oleObj name="Equation" r:id="rId9" imgW="850531" imgH="393529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4791" y="3126665"/>
                        <a:ext cx="1166137" cy="5418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文本框 41">
            <a:extLst>
              <a:ext uri="{FF2B5EF4-FFF2-40B4-BE49-F238E27FC236}">
                <a16:creationId xmlns:a16="http://schemas.microsoft.com/office/drawing/2014/main" id="{06B8631B-5D9B-F052-3554-2AF0910A5B62}"/>
              </a:ext>
            </a:extLst>
          </p:cNvPr>
          <p:cNvSpPr txBox="1"/>
          <p:nvPr/>
        </p:nvSpPr>
        <p:spPr>
          <a:xfrm>
            <a:off x="2986090" y="4534364"/>
            <a:ext cx="61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09220C3-DF6C-8EDE-BF54-7A792B24C565}"/>
              </a:ext>
            </a:extLst>
          </p:cNvPr>
          <p:cNvSpPr txBox="1"/>
          <p:nvPr/>
        </p:nvSpPr>
        <p:spPr>
          <a:xfrm>
            <a:off x="4181874" y="3638736"/>
            <a:ext cx="2097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端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短路电流：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如图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2)</a:t>
            </a:r>
            <a:endParaRPr lang="zh-CN" altLang="en-US" dirty="0"/>
          </a:p>
        </p:txBody>
      </p:sp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89196940-886E-2325-5406-7AD241C50E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226383"/>
              </p:ext>
            </p:extLst>
          </p:nvPr>
        </p:nvGraphicFramePr>
        <p:xfrm>
          <a:off x="1865120" y="2966268"/>
          <a:ext cx="3837657" cy="1579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1" imgW="2460374" imgH="1010459" progId="Visio.Drawing.11">
                  <p:embed/>
                </p:oleObj>
              </mc:Choice>
              <mc:Fallback>
                <p:oleObj name="Visio" r:id="rId11" imgW="2460374" imgH="1010459" progId="Visio.Drawing.11">
                  <p:embed/>
                  <p:pic>
                    <p:nvPicPr>
                      <p:cNvPr id="41" name="对象 40">
                        <a:extLst>
                          <a:ext uri="{FF2B5EF4-FFF2-40B4-BE49-F238E27FC236}">
                            <a16:creationId xmlns:a16="http://schemas.microsoft.com/office/drawing/2014/main" id="{C413CA39-CAF5-05B4-0ED9-F1A689F8F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5120" y="2966268"/>
                        <a:ext cx="3837657" cy="15796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A82A8C73-C3C2-784E-C126-0114DAEB49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716461"/>
              </p:ext>
            </p:extLst>
          </p:nvPr>
        </p:nvGraphicFramePr>
        <p:xfrm>
          <a:off x="6155651" y="3668550"/>
          <a:ext cx="2370554" cy="557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498320" imgH="355320" progId="Equation.DSMT4">
                  <p:embed/>
                </p:oleObj>
              </mc:Choice>
              <mc:Fallback>
                <p:oleObj name="Equation" r:id="rId13" imgW="1498320" imgH="35532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5651" y="3668550"/>
                        <a:ext cx="2370554" cy="5574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文本框 48">
            <a:extLst>
              <a:ext uri="{FF2B5EF4-FFF2-40B4-BE49-F238E27FC236}">
                <a16:creationId xmlns:a16="http://schemas.microsoft.com/office/drawing/2014/main" id="{6A9AF3EE-F211-FB6E-EE53-902E8B67C5CF}"/>
              </a:ext>
            </a:extLst>
          </p:cNvPr>
          <p:cNvSpPr txBox="1"/>
          <p:nvPr/>
        </p:nvSpPr>
        <p:spPr>
          <a:xfrm>
            <a:off x="4181875" y="4356925"/>
            <a:ext cx="2370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端左侧的等效电阻</a:t>
            </a:r>
            <a:endParaRPr lang="zh-CN" altLang="en-US" dirty="0"/>
          </a:p>
        </p:txBody>
      </p:sp>
      <p:graphicFrame>
        <p:nvGraphicFramePr>
          <p:cNvPr id="51" name="对象 50">
            <a:extLst>
              <a:ext uri="{FF2B5EF4-FFF2-40B4-BE49-F238E27FC236}">
                <a16:creationId xmlns:a16="http://schemas.microsoft.com/office/drawing/2014/main" id="{2295E973-5EB0-A5AF-F80F-2CD489792F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618319"/>
              </p:ext>
            </p:extLst>
          </p:nvPr>
        </p:nvGraphicFramePr>
        <p:xfrm>
          <a:off x="6655282" y="4267488"/>
          <a:ext cx="1870924" cy="59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396394" imgH="444307" progId="Equation.DSMT4">
                  <p:embed/>
                </p:oleObj>
              </mc:Choice>
              <mc:Fallback>
                <p:oleObj name="Equation" r:id="rId15" imgW="1396394" imgH="444307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5282" y="4267488"/>
                        <a:ext cx="1870924" cy="5923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文本框 51">
            <a:extLst>
              <a:ext uri="{FF2B5EF4-FFF2-40B4-BE49-F238E27FC236}">
                <a16:creationId xmlns:a16="http://schemas.microsoft.com/office/drawing/2014/main" id="{2401AD3C-31D0-B791-85FF-69E4C456D7DB}"/>
              </a:ext>
            </a:extLst>
          </p:cNvPr>
          <p:cNvSpPr txBox="1"/>
          <p:nvPr/>
        </p:nvSpPr>
        <p:spPr>
          <a:xfrm>
            <a:off x="6517815" y="4859876"/>
            <a:ext cx="2370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次复习课内容：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开路短路法求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等效电阻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亦可用外施激励法。</a:t>
            </a:r>
          </a:p>
        </p:txBody>
      </p:sp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1C8B1204-0AAD-5B74-81C4-14B188F01A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924794"/>
              </p:ext>
            </p:extLst>
          </p:nvPr>
        </p:nvGraphicFramePr>
        <p:xfrm>
          <a:off x="665431" y="4941999"/>
          <a:ext cx="3161217" cy="1615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7" imgW="1996920" imgH="1022400" progId="Visio.Drawing.11">
                  <p:embed/>
                </p:oleObj>
              </mc:Choice>
              <mc:Fallback>
                <p:oleObj name="Visio" r:id="rId17" imgW="1996920" imgH="1022400" progId="Visio.Drawing.11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431" y="4941999"/>
                        <a:ext cx="3161217" cy="16157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文本框 54">
            <a:extLst>
              <a:ext uri="{FF2B5EF4-FFF2-40B4-BE49-F238E27FC236}">
                <a16:creationId xmlns:a16="http://schemas.microsoft.com/office/drawing/2014/main" id="{EBBB523E-D607-8640-4989-298566318E2D}"/>
              </a:ext>
            </a:extLst>
          </p:cNvPr>
          <p:cNvSpPr txBox="1"/>
          <p:nvPr/>
        </p:nvSpPr>
        <p:spPr>
          <a:xfrm>
            <a:off x="3636524" y="6150679"/>
            <a:ext cx="61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FEDD563-BFA0-B884-44E1-477EAF245321}"/>
              </a:ext>
            </a:extLst>
          </p:cNvPr>
          <p:cNvSpPr txBox="1"/>
          <p:nvPr/>
        </p:nvSpPr>
        <p:spPr>
          <a:xfrm>
            <a:off x="4369282" y="58395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等效后的电路如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所示。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C61A51-067F-3244-2FDD-1CC930A263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410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1" grpId="0"/>
      <p:bldP spid="33" grpId="0"/>
      <p:bldP spid="42" grpId="0"/>
      <p:bldP spid="44" grpId="0"/>
      <p:bldP spid="49" grpId="0"/>
      <p:bldP spid="52" grpId="0"/>
      <p:bldP spid="55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2</a:t>
            </a:r>
            <a:endParaRPr lang="zh-CN" altLang="en-US" sz="3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53E947-212F-3D43-1777-0C5719085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01"/>
          <a:stretch/>
        </p:blipFill>
        <p:spPr>
          <a:xfrm>
            <a:off x="457200" y="1108106"/>
            <a:ext cx="8434804" cy="312715"/>
          </a:xfrm>
          <a:prstGeom prst="rect">
            <a:avLst/>
          </a:prstGeom>
        </p:spPr>
      </p:pic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1C8B1204-0AAD-5B74-81C4-14B188F01A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873821"/>
              </p:ext>
            </p:extLst>
          </p:nvPr>
        </p:nvGraphicFramePr>
        <p:xfrm>
          <a:off x="393812" y="1484613"/>
          <a:ext cx="3161217" cy="1615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996920" imgH="1022400" progId="Visio.Drawing.11">
                  <p:embed/>
                </p:oleObj>
              </mc:Choice>
              <mc:Fallback>
                <p:oleObj name="Visio" r:id="rId3" imgW="1996920" imgH="1022400" progId="Visio.Drawing.11">
                  <p:embed/>
                  <p:pic>
                    <p:nvPicPr>
                      <p:cNvPr id="54" name="对象 53">
                        <a:extLst>
                          <a:ext uri="{FF2B5EF4-FFF2-40B4-BE49-F238E27FC236}">
                            <a16:creationId xmlns:a16="http://schemas.microsoft.com/office/drawing/2014/main" id="{1C8B1204-0AAD-5B74-81C4-14B188F01A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812" y="1484613"/>
                        <a:ext cx="3161217" cy="16157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文本框 54">
            <a:extLst>
              <a:ext uri="{FF2B5EF4-FFF2-40B4-BE49-F238E27FC236}">
                <a16:creationId xmlns:a16="http://schemas.microsoft.com/office/drawing/2014/main" id="{EBBB523E-D607-8640-4989-298566318E2D}"/>
              </a:ext>
            </a:extLst>
          </p:cNvPr>
          <p:cNvSpPr txBox="1"/>
          <p:nvPr/>
        </p:nvSpPr>
        <p:spPr>
          <a:xfrm>
            <a:off x="3323440" y="2731071"/>
            <a:ext cx="61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FEDD563-BFA0-B884-44E1-477EAF245321}"/>
              </a:ext>
            </a:extLst>
          </p:cNvPr>
          <p:cNvSpPr txBox="1"/>
          <p:nvPr/>
        </p:nvSpPr>
        <p:spPr>
          <a:xfrm>
            <a:off x="3935440" y="1599406"/>
            <a:ext cx="4572000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等效后的电路如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所示。</a:t>
            </a:r>
            <a:endParaRPr lang="en-US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lang="en-US" altLang="zh-CN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＜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时，电路处于稳态，电容开路。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48ACE41-1298-0704-11A6-B75084068E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107080"/>
              </p:ext>
            </p:extLst>
          </p:nvPr>
        </p:nvGraphicFramePr>
        <p:xfrm>
          <a:off x="4980471" y="2324733"/>
          <a:ext cx="2701865" cy="625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14500" imgH="393700" progId="Equation.DSMT4">
                  <p:embed/>
                </p:oleObj>
              </mc:Choice>
              <mc:Fallback>
                <p:oleObj name="Equation" r:id="rId5" imgW="1714500" imgH="3937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0471" y="2324733"/>
                        <a:ext cx="2701865" cy="6254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00DB5FA-0D24-D017-BB2A-9E668E33C9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964723"/>
              </p:ext>
            </p:extLst>
          </p:nvPr>
        </p:nvGraphicFramePr>
        <p:xfrm>
          <a:off x="5716276" y="3038365"/>
          <a:ext cx="2297583" cy="368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22400" imgH="228600" progId="Equation.DSMT4">
                  <p:embed/>
                </p:oleObj>
              </mc:Choice>
              <mc:Fallback>
                <p:oleObj name="Equation" r:id="rId7" imgW="14224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6276" y="3038365"/>
                        <a:ext cx="2297583" cy="3684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本框 31">
            <a:extLst>
              <a:ext uri="{FF2B5EF4-FFF2-40B4-BE49-F238E27FC236}">
                <a16:creationId xmlns:a16="http://schemas.microsoft.com/office/drawing/2014/main" id="{78788360-5B95-6AD8-6CA1-46977A8E64CC}"/>
              </a:ext>
            </a:extLst>
          </p:cNvPr>
          <p:cNvSpPr txBox="1"/>
          <p:nvPr/>
        </p:nvSpPr>
        <p:spPr>
          <a:xfrm>
            <a:off x="3942319" y="3037465"/>
            <a:ext cx="1716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由换路定律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zh-CN" altLang="en-US" dirty="0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20278881-3F76-BC7D-084F-7B5572C494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3004045"/>
              </p:ext>
            </p:extLst>
          </p:nvPr>
        </p:nvGraphicFramePr>
        <p:xfrm>
          <a:off x="4022092" y="4529571"/>
          <a:ext cx="4724657" cy="629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654280" imgH="355320" progId="Equation.DSMT4">
                  <p:embed/>
                </p:oleObj>
              </mc:Choice>
              <mc:Fallback>
                <p:oleObj name="Equation" r:id="rId9" imgW="2654280" imgH="35532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2092" y="4529571"/>
                        <a:ext cx="4724657" cy="6293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本框 33">
            <a:extLst>
              <a:ext uri="{FF2B5EF4-FFF2-40B4-BE49-F238E27FC236}">
                <a16:creationId xmlns:a16="http://schemas.microsoft.com/office/drawing/2014/main" id="{C2DDC254-4BEF-B309-70DE-374AC5D38CD9}"/>
              </a:ext>
            </a:extLst>
          </p:cNvPr>
          <p:cNvSpPr txBox="1"/>
          <p:nvPr/>
        </p:nvSpPr>
        <p:spPr>
          <a:xfrm>
            <a:off x="3935440" y="3447507"/>
            <a:ext cx="4572000" cy="1056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为求解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(0</a:t>
            </a:r>
            <a:r>
              <a:rPr lang="en-US" altLang="zh-CN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将电容处换成一量值为</a:t>
            </a:r>
            <a:r>
              <a:rPr kumimoji="0" lang="en-US" altLang="zh-CN" sz="1800" b="0" i="1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1800" b="0" i="0" u="none" strike="noStrike" kern="1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(0</a:t>
            </a:r>
            <a:r>
              <a:rPr kumimoji="0" lang="en-US" altLang="zh-CN" sz="1800" b="0" i="0" u="none" strike="noStrike" kern="1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的电压源，电路可改画为左图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（熟练后也可不改画）</a:t>
            </a:r>
            <a:endParaRPr lang="zh-CN" altLang="en-US" dirty="0"/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193AFB34-59A6-FE0E-55E8-DDDB3A53E2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0502056"/>
              </p:ext>
            </p:extLst>
          </p:nvPr>
        </p:nvGraphicFramePr>
        <p:xfrm>
          <a:off x="355600" y="3187700"/>
          <a:ext cx="3162300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1" imgW="1996920" imgH="1022400" progId="Visio.Drawing.11">
                  <p:embed/>
                </p:oleObj>
              </mc:Choice>
              <mc:Fallback>
                <p:oleObj name="Visio" r:id="rId11" imgW="1996920" imgH="1022400" progId="Visio.Drawing.11">
                  <p:embed/>
                  <p:pic>
                    <p:nvPicPr>
                      <p:cNvPr id="54" name="对象 53">
                        <a:extLst>
                          <a:ext uri="{FF2B5EF4-FFF2-40B4-BE49-F238E27FC236}">
                            <a16:creationId xmlns:a16="http://schemas.microsoft.com/office/drawing/2014/main" id="{1C8B1204-0AAD-5B74-81C4-14B188F01A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00" y="3187700"/>
                        <a:ext cx="3162300" cy="16160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文本框 36">
            <a:extLst>
              <a:ext uri="{FF2B5EF4-FFF2-40B4-BE49-F238E27FC236}">
                <a16:creationId xmlns:a16="http://schemas.microsoft.com/office/drawing/2014/main" id="{5CFD24E0-168A-7CCA-7D26-7C8DF5D6A735}"/>
              </a:ext>
            </a:extLst>
          </p:cNvPr>
          <p:cNvSpPr txBox="1"/>
          <p:nvPr/>
        </p:nvSpPr>
        <p:spPr>
          <a:xfrm>
            <a:off x="3326879" y="4434161"/>
            <a:ext cx="61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lang="zh-CN" altLang="en-US" dirty="0"/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61A798DE-A879-1A35-F5D8-378DF9FBBC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216665"/>
              </p:ext>
            </p:extLst>
          </p:nvPr>
        </p:nvGraphicFramePr>
        <p:xfrm>
          <a:off x="1452489" y="5182039"/>
          <a:ext cx="2027735" cy="413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117600" imgH="228600" progId="Equation.DSMT4">
                  <p:embed/>
                </p:oleObj>
              </mc:Choice>
              <mc:Fallback>
                <p:oleObj name="Equation" r:id="rId13" imgW="111760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489" y="5182039"/>
                        <a:ext cx="2027735" cy="4135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>
            <a:extLst>
              <a:ext uri="{FF2B5EF4-FFF2-40B4-BE49-F238E27FC236}">
                <a16:creationId xmlns:a16="http://schemas.microsoft.com/office/drawing/2014/main" id="{7883447E-6590-299B-513E-8F4C81D96623}"/>
              </a:ext>
            </a:extLst>
          </p:cNvPr>
          <p:cNvSpPr txBox="1"/>
          <p:nvPr/>
        </p:nvSpPr>
        <p:spPr>
          <a:xfrm>
            <a:off x="3969394" y="5182039"/>
            <a:ext cx="1678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时间常数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EA5623F-69DA-292A-B7D3-2E47E3876F31}"/>
              </a:ext>
            </a:extLst>
          </p:cNvPr>
          <p:cNvSpPr txBox="1"/>
          <p:nvPr/>
        </p:nvSpPr>
        <p:spPr>
          <a:xfrm>
            <a:off x="209741" y="5154607"/>
            <a:ext cx="2183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稳态解</a:t>
            </a:r>
            <a:endParaRPr lang="zh-CN" altLang="en-US" dirty="0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39D23F35-7B89-B238-D6B2-192ED1148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578401"/>
              </p:ext>
            </p:extLst>
          </p:nvPr>
        </p:nvGraphicFramePr>
        <p:xfrm>
          <a:off x="5187674" y="5215259"/>
          <a:ext cx="2787031" cy="308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574117" imgH="177723" progId="Equation.DSMT4">
                  <p:embed/>
                </p:oleObj>
              </mc:Choice>
              <mc:Fallback>
                <p:oleObj name="Equation" r:id="rId15" imgW="1574117" imgH="177723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7674" y="5215259"/>
                        <a:ext cx="2787031" cy="3084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文本框 45">
            <a:extLst>
              <a:ext uri="{FF2B5EF4-FFF2-40B4-BE49-F238E27FC236}">
                <a16:creationId xmlns:a16="http://schemas.microsoft.com/office/drawing/2014/main" id="{23C9D959-4C40-C289-C729-9CD4EBEB9735}"/>
              </a:ext>
            </a:extLst>
          </p:cNvPr>
          <p:cNvSpPr txBox="1"/>
          <p:nvPr/>
        </p:nvSpPr>
        <p:spPr>
          <a:xfrm>
            <a:off x="216179" y="5663139"/>
            <a:ext cx="2177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由三要素公式得：</a:t>
            </a:r>
            <a:endParaRPr lang="zh-CN" altLang="en-US" dirty="0"/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A813A3C2-F75A-443C-3423-CAD8F77C40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80972"/>
              </p:ext>
            </p:extLst>
          </p:nvPr>
        </p:nvGraphicFramePr>
        <p:xfrm>
          <a:off x="2393298" y="5663139"/>
          <a:ext cx="2681867" cy="413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320480" imgH="203040" progId="Equation.DSMT4">
                  <p:embed/>
                </p:oleObj>
              </mc:Choice>
              <mc:Fallback>
                <p:oleObj name="Equation" r:id="rId17" imgW="1320480" imgH="20304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3298" y="5663139"/>
                        <a:ext cx="2681867" cy="4135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1947F1-CD53-9524-5254-CF6FEA493F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24</a:t>
            </a:fld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787ABA-7884-E594-40AC-007DC4BD2362}"/>
              </a:ext>
            </a:extLst>
          </p:cNvPr>
          <p:cNvSpPr txBox="1"/>
          <p:nvPr/>
        </p:nvSpPr>
        <p:spPr>
          <a:xfrm>
            <a:off x="209741" y="6194771"/>
            <a:ext cx="740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zh-CN" altLang="en-US" kern="100" dirty="0"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888F775-732B-99FC-E0A0-4CA6774F45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359540"/>
              </p:ext>
            </p:extLst>
          </p:nvPr>
        </p:nvGraphicFramePr>
        <p:xfrm>
          <a:off x="702987" y="6036962"/>
          <a:ext cx="4484687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209680" imgH="355320" progId="Equation.DSMT4">
                  <p:embed/>
                </p:oleObj>
              </mc:Choice>
              <mc:Fallback>
                <p:oleObj name="Equation" r:id="rId19" imgW="2209680" imgH="35532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A813A3C2-F75A-443C-3423-CAD8F77C40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987" y="6036962"/>
                        <a:ext cx="4484687" cy="722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5B535B6-7172-2D16-9F2A-3AAAEA710D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483841"/>
              </p:ext>
            </p:extLst>
          </p:nvPr>
        </p:nvGraphicFramePr>
        <p:xfrm>
          <a:off x="5859644" y="6245910"/>
          <a:ext cx="560387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355320" imgH="228600" progId="Equation.DSMT4">
                  <p:embed/>
                </p:oleObj>
              </mc:Choice>
              <mc:Fallback>
                <p:oleObj name="Equation" r:id="rId21" imgW="355320" imgH="22860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748ACE41-1298-0704-11A6-B75084068E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9644" y="6245910"/>
                        <a:ext cx="560387" cy="363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35D0999-C8AB-8BDD-1500-641A8AC16790}"/>
              </a:ext>
            </a:extLst>
          </p:cNvPr>
          <p:cNvSpPr txBox="1"/>
          <p:nvPr/>
        </p:nvSpPr>
        <p:spPr>
          <a:xfrm>
            <a:off x="5292876" y="6229395"/>
            <a:ext cx="2787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ea typeface="宋体" panose="02010600030101010101" pitchFamily="2" charset="-122"/>
                <a:cs typeface="Times New Roman" panose="02020603050405020304" pitchFamily="18" charset="0"/>
              </a:rPr>
              <a:t>再对         用三要素公式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103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7" grpId="0"/>
      <p:bldP spid="40" grpId="0"/>
      <p:bldP spid="41" grpId="0"/>
      <p:bldP spid="46" grpId="0"/>
      <p:bldP spid="5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3</a:t>
            </a:r>
            <a:endParaRPr lang="zh-CN" altLang="en-US" sz="3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78970B-7FD3-2D9A-B8F0-A7681A4BC6C9}"/>
              </a:ext>
            </a:extLst>
          </p:cNvPr>
          <p:cNvSpPr txBox="1"/>
          <p:nvPr/>
        </p:nvSpPr>
        <p:spPr>
          <a:xfrm>
            <a:off x="251996" y="990600"/>
            <a:ext cx="8640008" cy="811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图示电路原处于稳态，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000" kern="100" baseline="-25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20V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0.025F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000" kern="100" baseline="-25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5cos(10t)V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时开关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由闭合突然断开，试用三要素分析法求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＞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时的全响应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000" kern="100" baseline="-25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7773AE-7E3F-03C5-C02E-DF752812FE08}"/>
              </a:ext>
            </a:extLst>
          </p:cNvPr>
          <p:cNvSpPr txBox="1"/>
          <p:nvPr/>
        </p:nvSpPr>
        <p:spPr>
          <a:xfrm>
            <a:off x="4674601" y="1802169"/>
            <a:ext cx="3956732" cy="1163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直流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正弦电源作用下的一阶电路，适当简化，三要素法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提示：利用戴维南定理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8C39FE-CA56-06CC-7D07-DE12E5D0D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r="3786"/>
          <a:stretch/>
        </p:blipFill>
        <p:spPr bwMode="auto">
          <a:xfrm>
            <a:off x="326459" y="1802169"/>
            <a:ext cx="4216200" cy="20266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EA63BD3-A159-CCBC-352B-E1C93FF83217}"/>
              </a:ext>
            </a:extLst>
          </p:cNvPr>
          <p:cNvSpPr txBox="1"/>
          <p:nvPr/>
        </p:nvSpPr>
        <p:spPr>
          <a:xfrm>
            <a:off x="2037362" y="4001325"/>
            <a:ext cx="5274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请先独立完成后，再翻到次页查看答案！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6803CDB-9F0D-C9DC-A585-9DCBCE0E2D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6880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6D638F-3487-EF0B-9872-AC1F8B01F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" y="0"/>
            <a:ext cx="9139126" cy="6858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FB9E19D-BC65-0596-0594-C57233A1AD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F90929-780C-404C-AC0A-2B5DDEE8C294}" type="slidenum">
              <a:rPr lang="en-US" altLang="zh-CN" smtClean="0"/>
              <a:pPr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4782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5CB0742-789B-8B32-716E-7E23E96B7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" y="0"/>
            <a:ext cx="9139126" cy="6858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056612-A1A2-F9CE-93EA-7600C9E3B4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F90929-780C-404C-AC0A-2B5DDEE8C294}" type="slidenum">
              <a:rPr lang="en-US" altLang="zh-CN" smtClean="0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6075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4</a:t>
            </a:r>
            <a:endParaRPr lang="zh-CN" altLang="en-US" sz="3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164B01-3877-FECD-8331-BF30B44F24FB}"/>
              </a:ext>
            </a:extLst>
          </p:cNvPr>
          <p:cNvSpPr txBox="1"/>
          <p:nvPr/>
        </p:nvSpPr>
        <p:spPr>
          <a:xfrm>
            <a:off x="4961963" y="1839267"/>
            <a:ext cx="3956732" cy="79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（正弦电源作用下的一阶电路，</a:t>
            </a:r>
            <a:endParaRPr lang="en-US" altLang="zh-CN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三要素法）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797BF6-DAB1-78B4-6D9B-DD589515CC08}"/>
              </a:ext>
            </a:extLst>
          </p:cNvPr>
          <p:cNvSpPr txBox="1"/>
          <p:nvPr/>
        </p:nvSpPr>
        <p:spPr>
          <a:xfrm>
            <a:off x="1934760" y="3561810"/>
            <a:ext cx="5274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请先独立完成后，再翻到次页查看答案！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4FAA42-F916-BE6C-A3F9-DDAE21B6ACAF}"/>
              </a:ext>
            </a:extLst>
          </p:cNvPr>
          <p:cNvSpPr txBox="1"/>
          <p:nvPr/>
        </p:nvSpPr>
        <p:spPr>
          <a:xfrm>
            <a:off x="278687" y="998956"/>
            <a:ext cx="8640008" cy="795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图示电路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原处于稳态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000" kern="100" baseline="-25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(t)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60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cos(100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＋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90</a:t>
            </a:r>
            <a:r>
              <a:rPr lang="en-US" altLang="zh-CN" sz="2000" kern="100" dirty="0">
                <a:effectLst/>
                <a:latin typeface="Dotum" panose="020B0600000101010101" pitchFamily="34" charset="-127"/>
                <a:ea typeface="Dotum" panose="020B0600000101010101" pitchFamily="34" charset="-127"/>
                <a:cs typeface="Times New Roman" panose="02020603050405020304" pitchFamily="18" charset="0"/>
              </a:rPr>
              <a:t>°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)V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9Ω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0.12H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时开关突然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闭合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，试用三要素分析法求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＞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时的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电流</a:t>
            </a:r>
            <a:r>
              <a:rPr lang="en-US" altLang="zh-CN" sz="2000" i="1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AED0A3B-B8B5-4226-280F-6080A1C2A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" y="1764547"/>
            <a:ext cx="3491999" cy="133158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BA35B5F-4108-2AE0-95D5-F04C368F6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3366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4</a:t>
            </a:r>
            <a:endParaRPr lang="zh-CN" altLang="en-US" sz="3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4FAA42-F916-BE6C-A3F9-DDAE21B6ACAF}"/>
              </a:ext>
            </a:extLst>
          </p:cNvPr>
          <p:cNvSpPr txBox="1"/>
          <p:nvPr/>
        </p:nvSpPr>
        <p:spPr>
          <a:xfrm>
            <a:off x="278687" y="998956"/>
            <a:ext cx="8640008" cy="795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图示电路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原处于稳态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000" kern="100" baseline="-25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(t)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60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cos(100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＋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90</a:t>
            </a:r>
            <a:r>
              <a:rPr lang="en-US" altLang="zh-CN" sz="2000" kern="100" dirty="0">
                <a:effectLst/>
                <a:latin typeface="Dotum" panose="020B0600000101010101" pitchFamily="34" charset="-127"/>
                <a:ea typeface="Dotum" panose="020B0600000101010101" pitchFamily="34" charset="-127"/>
                <a:cs typeface="Times New Roman" panose="02020603050405020304" pitchFamily="18" charset="0"/>
              </a:rPr>
              <a:t>°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)V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9Ω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0.12H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时开关突然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闭合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，试用三要素分析法求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＞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时的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电流</a:t>
            </a:r>
            <a:r>
              <a:rPr lang="en-US" altLang="zh-CN" sz="2000" i="1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AED0A3B-B8B5-4226-280F-6080A1C2A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" y="1764547"/>
            <a:ext cx="3491999" cy="13315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E9AD85D-3970-EC01-E352-7139FDF2A7DD}"/>
              </a:ext>
            </a:extLst>
          </p:cNvPr>
          <p:cNvSpPr txBox="1"/>
          <p:nvPr/>
        </p:nvSpPr>
        <p:spPr>
          <a:xfrm>
            <a:off x="3491999" y="1857814"/>
            <a:ext cx="5377034" cy="391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0000"/>
              </a:lnSpc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解：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＜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时电路已达稳态，所以可用相量法求电流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20A4B876-11B4-4D80-DAA6-49A531DF78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844417"/>
              </p:ext>
            </p:extLst>
          </p:nvPr>
        </p:nvGraphicFramePr>
        <p:xfrm>
          <a:off x="8554144" y="1905929"/>
          <a:ext cx="216000" cy="31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164880" progId="Equation.DSMT4">
                  <p:embed/>
                </p:oleObj>
              </mc:Choice>
              <mc:Fallback>
                <p:oleObj name="Equation" r:id="rId3" imgW="11412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54144" y="1905929"/>
                        <a:ext cx="216000" cy="31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C89AD11-CFFD-51CD-1382-6801C56E6B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612477"/>
              </p:ext>
            </p:extLst>
          </p:nvPr>
        </p:nvGraphicFramePr>
        <p:xfrm>
          <a:off x="3800254" y="2217929"/>
          <a:ext cx="4861890" cy="809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61960" imgH="393480" progId="Equation.DSMT4">
                  <p:embed/>
                </p:oleObj>
              </mc:Choice>
              <mc:Fallback>
                <p:oleObj name="Equation" r:id="rId5" imgW="2361960" imgH="39348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20A4B876-11B4-4D80-DAA6-49A531DF78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00254" y="2217929"/>
                        <a:ext cx="4861890" cy="809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BC52067D-D585-C0D5-BBB1-9BBBF445EA8F}"/>
              </a:ext>
            </a:extLst>
          </p:cNvPr>
          <p:cNvSpPr txBox="1"/>
          <p:nvPr/>
        </p:nvSpPr>
        <p:spPr>
          <a:xfrm>
            <a:off x="457199" y="3139589"/>
            <a:ext cx="5194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瞬时表达式为</a:t>
            </a:r>
            <a:r>
              <a:rPr lang="en-US" altLang="zh-CN" i="1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3cos(100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＋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53.1</a:t>
            </a:r>
            <a:r>
              <a:rPr lang="en-US" altLang="zh-CN" kern="100" dirty="0">
                <a:effectLst/>
                <a:latin typeface="Dotum" panose="020B0600000101010101" pitchFamily="34" charset="-127"/>
                <a:ea typeface="Dotum" panose="020B0600000101010101" pitchFamily="34" charset="-127"/>
                <a:cs typeface="Times New Roman" panose="02020603050405020304" pitchFamily="18" charset="0"/>
              </a:rPr>
              <a:t>°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)A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E70660C-808A-D396-8831-1915E70ECD72}"/>
              </a:ext>
            </a:extLst>
          </p:cNvPr>
          <p:cNvSpPr txBox="1"/>
          <p:nvPr/>
        </p:nvSpPr>
        <p:spPr>
          <a:xfrm>
            <a:off x="5652001" y="3145713"/>
            <a:ext cx="3240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＝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baseline="-25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－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</a:t>
            </a:r>
            <a:r>
              <a:rPr lang="en-US" altLang="zh-CN" i="1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baseline="-25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－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1.8A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F36285-2B84-39A6-D9FB-57F29FD9046C}"/>
              </a:ext>
            </a:extLst>
          </p:cNvPr>
          <p:cNvSpPr txBox="1"/>
          <p:nvPr/>
        </p:nvSpPr>
        <p:spPr>
          <a:xfrm>
            <a:off x="457197" y="3531133"/>
            <a:ext cx="6232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由于电感电流不能跃变，所以</a:t>
            </a:r>
            <a:r>
              <a:rPr lang="en-US" altLang="zh-CN" i="1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baseline="-25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＋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i="1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baseline="-25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－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1.8A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4A14B3C-BE18-C4C6-1634-B885C40FEAE9}"/>
              </a:ext>
            </a:extLst>
          </p:cNvPr>
          <p:cNvSpPr txBox="1"/>
          <p:nvPr/>
        </p:nvSpPr>
        <p:spPr>
          <a:xfrm>
            <a:off x="449574" y="3917183"/>
            <a:ext cx="6232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当开关闭合后达到新的稳态时，其特解（稳态解）为</a:t>
            </a:r>
            <a:endParaRPr lang="zh-CN" altLang="en-US" dirty="0"/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B4F1211F-D6FD-D4E4-042A-A9167B5E94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657467"/>
              </p:ext>
            </p:extLst>
          </p:nvPr>
        </p:nvGraphicFramePr>
        <p:xfrm>
          <a:off x="960496" y="4234896"/>
          <a:ext cx="3575779" cy="696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19240" imgH="393480" progId="Equation.DSMT4">
                  <p:embed/>
                </p:oleObj>
              </mc:Choice>
              <mc:Fallback>
                <p:oleObj name="Equation" r:id="rId7" imgW="2019240" imgH="39348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AC89AD11-CFFD-51CD-1382-6801C56E6B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60496" y="4234896"/>
                        <a:ext cx="3575779" cy="696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20808835-1C3A-6901-5B9A-25BFE3FA8984}"/>
              </a:ext>
            </a:extLst>
          </p:cNvPr>
          <p:cNvSpPr txBox="1"/>
          <p:nvPr/>
        </p:nvSpPr>
        <p:spPr>
          <a:xfrm>
            <a:off x="457199" y="4943938"/>
            <a:ext cx="5194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特解的瞬时表达式为</a:t>
            </a:r>
            <a:r>
              <a:rPr lang="en-US" altLang="zh-CN" i="1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baseline="-25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cos(100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＋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36.9</a:t>
            </a:r>
            <a:r>
              <a:rPr lang="en-US" altLang="zh-CN" kern="100" dirty="0">
                <a:effectLst/>
                <a:latin typeface="Dotum" panose="020B0600000101010101" pitchFamily="34" charset="-127"/>
                <a:ea typeface="Dotum" panose="020B0600000101010101" pitchFamily="34" charset="-127"/>
                <a:cs typeface="Times New Roman" panose="02020603050405020304" pitchFamily="18" charset="0"/>
              </a:rPr>
              <a:t>°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)A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9E3393-897F-4909-E7BE-EFEAD69095B0}"/>
              </a:ext>
            </a:extLst>
          </p:cNvPr>
          <p:cNvSpPr txBox="1"/>
          <p:nvPr/>
        </p:nvSpPr>
        <p:spPr>
          <a:xfrm>
            <a:off x="5022599" y="4951284"/>
            <a:ext cx="4121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其初始值为</a:t>
            </a:r>
            <a:r>
              <a:rPr lang="en-US" altLang="zh-CN" i="1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baseline="-25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baseline="-25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＋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cos 36.9</a:t>
            </a:r>
            <a:r>
              <a:rPr lang="en-US" altLang="zh-CN" kern="100" dirty="0">
                <a:effectLst/>
                <a:latin typeface="Dotum" panose="020B0600000101010101" pitchFamily="34" charset="-127"/>
                <a:ea typeface="Dotum" panose="020B0600000101010101" pitchFamily="34" charset="-127"/>
                <a:cs typeface="Times New Roman" panose="02020603050405020304" pitchFamily="18" charset="0"/>
              </a:rPr>
              <a:t>°</a:t>
            </a:r>
            <a:r>
              <a:rPr lang="zh-CN" altLang="en-US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3.2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53EDD59-3744-E947-14BE-76C675B2246B}"/>
              </a:ext>
            </a:extLst>
          </p:cNvPr>
          <p:cNvSpPr txBox="1"/>
          <p:nvPr/>
        </p:nvSpPr>
        <p:spPr>
          <a:xfrm>
            <a:off x="460374" y="5489770"/>
            <a:ext cx="1954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时间常数为</a:t>
            </a:r>
            <a:endParaRPr lang="zh-CN" altLang="en-US" dirty="0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BEBD2732-C988-B5C8-AB33-8343BC1036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289159"/>
              </p:ext>
            </p:extLst>
          </p:nvPr>
        </p:nvGraphicFramePr>
        <p:xfrm>
          <a:off x="2119167" y="5420755"/>
          <a:ext cx="1744570" cy="597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54080" imgH="355320" progId="Equation.DSMT4">
                  <p:embed/>
                </p:oleObj>
              </mc:Choice>
              <mc:Fallback>
                <p:oleObj name="Equation" r:id="rId9" imgW="1054080" imgH="35532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722CB4BC-BCF4-804E-6D81-8305494454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167" y="5420755"/>
                        <a:ext cx="1744570" cy="5978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BF90E7C8-6C86-9982-C35F-364B76CF6685}"/>
              </a:ext>
            </a:extLst>
          </p:cNvPr>
          <p:cNvSpPr txBox="1"/>
          <p:nvPr/>
        </p:nvSpPr>
        <p:spPr>
          <a:xfrm>
            <a:off x="455079" y="5958800"/>
            <a:ext cx="3064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由三要素公式得：</a:t>
            </a:r>
            <a:endParaRPr lang="zh-CN" altLang="en-US" dirty="0"/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F38BFEF8-BF06-B85F-B989-1C6EC7E879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797605"/>
              </p:ext>
            </p:extLst>
          </p:nvPr>
        </p:nvGraphicFramePr>
        <p:xfrm>
          <a:off x="2409880" y="5994757"/>
          <a:ext cx="6252264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644640" imgH="215640" progId="Equation.DSMT4">
                  <p:embed/>
                </p:oleObj>
              </mc:Choice>
              <mc:Fallback>
                <p:oleObj name="Equation" r:id="rId11" imgW="3644640" imgH="21564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E32A7CC0-A092-0618-6B1A-96AF8C3482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80" y="5994757"/>
                        <a:ext cx="6252264" cy="3693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3617D7-78B1-7BF7-C06E-C91E044470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378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5" grpId="0"/>
      <p:bldP spid="16" grpId="0"/>
      <p:bldP spid="18" grpId="0"/>
      <p:bldP spid="19" grpId="0"/>
      <p:bldP spid="20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 </a:t>
            </a:r>
            <a:r>
              <a:rPr lang="zh-CN" altLang="en-US" dirty="0"/>
              <a:t>线性动态电路暂态过程的基本概念</a:t>
            </a: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2303343D-4C6D-A708-A975-CE9FFB5DA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353" y="2773971"/>
            <a:ext cx="29851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未动作前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（稳态）  </a:t>
            </a:r>
          </a:p>
        </p:txBody>
      </p:sp>
      <p:sp>
        <p:nvSpPr>
          <p:cNvPr id="15" name="Text Box 3">
            <a:extLst>
              <a:ext uri="{FF2B5EF4-FFF2-40B4-BE49-F238E27FC236}">
                <a16:creationId xmlns:a16="http://schemas.microsoft.com/office/drawing/2014/main" id="{CC6B687E-245F-EEE6-9418-2A3CDC2F7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7431" y="2818517"/>
            <a:ext cx="47365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接通电源后很长时间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（新稳态）  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45D7436F-4DDD-199F-1C2F-34B461FB7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360" y="3044860"/>
            <a:ext cx="213872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0 </a:t>
            </a:r>
            <a:r>
              <a:rPr kumimoji="1"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  </a:t>
            </a:r>
            <a:r>
              <a:rPr kumimoji="1" lang="en-US" altLang="zh-CN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24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0  </a:t>
            </a: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id="{EB81A995-67D0-F412-C158-2476A51EE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4811" y="3124843"/>
            <a:ext cx="23510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0   </a:t>
            </a:r>
            <a:r>
              <a:rPr kumimoji="1"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 </a:t>
            </a:r>
            <a:r>
              <a:rPr kumimoji="1" lang="en-US" altLang="zh-CN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1"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  </a:t>
            </a:r>
          </a:p>
        </p:txBody>
      </p:sp>
      <p:grpSp>
        <p:nvGrpSpPr>
          <p:cNvPr id="19" name="Group 128">
            <a:extLst>
              <a:ext uri="{FF2B5EF4-FFF2-40B4-BE49-F238E27FC236}">
                <a16:creationId xmlns:a16="http://schemas.microsoft.com/office/drawing/2014/main" id="{2D134AE3-79ED-C86E-032C-05869203E3A1}"/>
              </a:ext>
            </a:extLst>
          </p:cNvPr>
          <p:cNvGrpSpPr>
            <a:grpSpLocks/>
          </p:cNvGrpSpPr>
          <p:nvPr/>
        </p:nvGrpSpPr>
        <p:grpSpPr bwMode="auto">
          <a:xfrm>
            <a:off x="4773625" y="957466"/>
            <a:ext cx="3546475" cy="1765300"/>
            <a:chOff x="518" y="2496"/>
            <a:chExt cx="2234" cy="1112"/>
          </a:xfrm>
        </p:grpSpPr>
        <p:grpSp>
          <p:nvGrpSpPr>
            <p:cNvPr id="20" name="Group 79">
              <a:extLst>
                <a:ext uri="{FF2B5EF4-FFF2-40B4-BE49-F238E27FC236}">
                  <a16:creationId xmlns:a16="http://schemas.microsoft.com/office/drawing/2014/main" id="{6B409724-2E93-D5AA-C716-436629A45C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5" y="2804"/>
              <a:ext cx="346" cy="804"/>
              <a:chOff x="1578" y="1285"/>
              <a:chExt cx="249" cy="598"/>
            </a:xfrm>
          </p:grpSpPr>
          <p:grpSp>
            <p:nvGrpSpPr>
              <p:cNvPr id="39" name="Group 80">
                <a:extLst>
                  <a:ext uri="{FF2B5EF4-FFF2-40B4-BE49-F238E27FC236}">
                    <a16:creationId xmlns:a16="http://schemas.microsoft.com/office/drawing/2014/main" id="{9090C6E4-59A4-0D38-9299-5817210DF1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60" y="1285"/>
                <a:ext cx="167" cy="598"/>
                <a:chOff x="1660" y="1285"/>
                <a:chExt cx="167" cy="598"/>
              </a:xfrm>
            </p:grpSpPr>
            <p:sp>
              <p:nvSpPr>
                <p:cNvPr id="41" name="Text Box 81">
                  <a:extLst>
                    <a:ext uri="{FF2B5EF4-FFF2-40B4-BE49-F238E27FC236}">
                      <a16:creationId xmlns:a16="http://schemas.microsoft.com/office/drawing/2014/main" id="{504D5138-8A73-924D-8F95-BAB07C198AA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65" y="1285"/>
                  <a:ext cx="162" cy="2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</a:p>
              </p:txBody>
            </p:sp>
            <p:sp>
              <p:nvSpPr>
                <p:cNvPr id="42" name="Text Box 82">
                  <a:extLst>
                    <a:ext uri="{FF2B5EF4-FFF2-40B4-BE49-F238E27FC236}">
                      <a16:creationId xmlns:a16="http://schemas.microsoft.com/office/drawing/2014/main" id="{22B314A9-E192-6421-5E37-60E7CAFEFCF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60" y="1669"/>
                  <a:ext cx="153" cy="2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</a:p>
              </p:txBody>
            </p:sp>
          </p:grpSp>
          <p:sp>
            <p:nvSpPr>
              <p:cNvPr id="40" name="Text Box 83">
                <a:extLst>
                  <a:ext uri="{FF2B5EF4-FFF2-40B4-BE49-F238E27FC236}">
                    <a16:creationId xmlns:a16="http://schemas.microsoft.com/office/drawing/2014/main" id="{2A277723-A676-27BE-F9E0-D80ABCD992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78" y="1438"/>
                <a:ext cx="247" cy="2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200" b="1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sz="2400" b="1" i="1" u="none" strike="noStrike" kern="0" cap="none" spc="0" normalizeH="0" baseline="-25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kumimoji="1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1" name="Text Box 84">
              <a:extLst>
                <a:ext uri="{FF2B5EF4-FFF2-40B4-BE49-F238E27FC236}">
                  <a16:creationId xmlns:a16="http://schemas.microsoft.com/office/drawing/2014/main" id="{7D04FBCA-9D1D-1040-67C0-0D62862F75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" y="3062"/>
              <a:ext cx="3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Line 85">
              <a:extLst>
                <a:ext uri="{FF2B5EF4-FFF2-40B4-BE49-F238E27FC236}">
                  <a16:creationId xmlns:a16="http://schemas.microsoft.com/office/drawing/2014/main" id="{5B859F4E-8E41-5083-BF7B-2527FFD6A2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5" y="2832"/>
              <a:ext cx="69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Line 86">
              <a:extLst>
                <a:ext uri="{FF2B5EF4-FFF2-40B4-BE49-F238E27FC236}">
                  <a16:creationId xmlns:a16="http://schemas.microsoft.com/office/drawing/2014/main" id="{8E8FAC7E-D88B-71F2-A170-6F846D57A9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5" y="3606"/>
              <a:ext cx="140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Line 87">
              <a:extLst>
                <a:ext uri="{FF2B5EF4-FFF2-40B4-BE49-F238E27FC236}">
                  <a16:creationId xmlns:a16="http://schemas.microsoft.com/office/drawing/2014/main" id="{A0A19D65-1A66-958E-F9DC-7C12D8963A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6" y="2832"/>
              <a:ext cx="8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" name="Line 88">
              <a:extLst>
                <a:ext uri="{FF2B5EF4-FFF2-40B4-BE49-F238E27FC236}">
                  <a16:creationId xmlns:a16="http://schemas.microsoft.com/office/drawing/2014/main" id="{6CA88B71-79C9-20FC-7623-61ED5B7CF3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2" y="3219"/>
              <a:ext cx="267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Line 89">
              <a:extLst>
                <a:ext uri="{FF2B5EF4-FFF2-40B4-BE49-F238E27FC236}">
                  <a16:creationId xmlns:a16="http://schemas.microsoft.com/office/drawing/2014/main" id="{090420A6-CC2D-CE91-ACDC-A919CD1827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9" y="3284"/>
              <a:ext cx="133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Line 90">
              <a:extLst>
                <a:ext uri="{FF2B5EF4-FFF2-40B4-BE49-F238E27FC236}">
                  <a16:creationId xmlns:a16="http://schemas.microsoft.com/office/drawing/2014/main" id="{67DBDB59-3653-9B5A-906F-B9B523CE36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5" y="3284"/>
              <a:ext cx="0" cy="32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Line 91">
              <a:extLst>
                <a:ext uri="{FF2B5EF4-FFF2-40B4-BE49-F238E27FC236}">
                  <a16:creationId xmlns:a16="http://schemas.microsoft.com/office/drawing/2014/main" id="{EAC4519D-BC98-D25D-035C-ECD9F27186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5" y="2832"/>
              <a:ext cx="0" cy="3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Line 92">
              <a:extLst>
                <a:ext uri="{FF2B5EF4-FFF2-40B4-BE49-F238E27FC236}">
                  <a16:creationId xmlns:a16="http://schemas.microsoft.com/office/drawing/2014/main" id="{C1455720-FE32-A543-0EFE-8D42BCEFDB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6" y="2832"/>
              <a:ext cx="0" cy="3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Line 93">
              <a:extLst>
                <a:ext uri="{FF2B5EF4-FFF2-40B4-BE49-F238E27FC236}">
                  <a16:creationId xmlns:a16="http://schemas.microsoft.com/office/drawing/2014/main" id="{3215AE43-E767-3F60-5422-94AACEF0DA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6" y="3284"/>
              <a:ext cx="0" cy="32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Text Box 94">
              <a:extLst>
                <a:ext uri="{FF2B5EF4-FFF2-40B4-BE49-F238E27FC236}">
                  <a16:creationId xmlns:a16="http://schemas.microsoft.com/office/drawing/2014/main" id="{A705897B-5CC6-F272-0FB3-510885DCFD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1" y="2849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</a:p>
          </p:txBody>
        </p:sp>
        <p:sp>
          <p:nvSpPr>
            <p:cNvPr id="32" name="Text Box 96">
              <a:extLst>
                <a:ext uri="{FF2B5EF4-FFF2-40B4-BE49-F238E27FC236}">
                  <a16:creationId xmlns:a16="http://schemas.microsoft.com/office/drawing/2014/main" id="{E7FF0433-2944-B717-ACFB-A1F8F92127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8" y="3126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33" name="Text Box 97">
              <a:extLst>
                <a:ext uri="{FF2B5EF4-FFF2-40B4-BE49-F238E27FC236}">
                  <a16:creationId xmlns:a16="http://schemas.microsoft.com/office/drawing/2014/main" id="{34648884-87A9-85FB-27C6-C58A072431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4" y="2496"/>
              <a:ext cx="1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" name="Line 98">
              <a:extLst>
                <a:ext uri="{FF2B5EF4-FFF2-40B4-BE49-F238E27FC236}">
                  <a16:creationId xmlns:a16="http://schemas.microsoft.com/office/drawing/2014/main" id="{705C3CA2-E388-8141-9190-6E562933FD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" y="2784"/>
              <a:ext cx="2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" name="Rectangle 124">
              <a:extLst>
                <a:ext uri="{FF2B5EF4-FFF2-40B4-BE49-F238E27FC236}">
                  <a16:creationId xmlns:a16="http://schemas.microsoft.com/office/drawing/2014/main" id="{F565A3BE-A1FE-7D6F-4A88-75539EC9C5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494" y="2712"/>
              <a:ext cx="96" cy="240"/>
            </a:xfrm>
            <a:prstGeom prst="rect">
              <a:avLst/>
            </a:prstGeom>
            <a:solidFill>
              <a:srgbClr val="00CC99"/>
            </a:solidFill>
            <a:ln w="317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36" name="Group 125">
              <a:extLst>
                <a:ext uri="{FF2B5EF4-FFF2-40B4-BE49-F238E27FC236}">
                  <a16:creationId xmlns:a16="http://schemas.microsoft.com/office/drawing/2014/main" id="{BD541EDD-F5CF-FF35-F961-9EFC912327F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67" y="3139"/>
              <a:ext cx="58" cy="192"/>
              <a:chOff x="1632" y="2030"/>
              <a:chExt cx="58" cy="192"/>
            </a:xfrm>
          </p:grpSpPr>
          <p:sp>
            <p:nvSpPr>
              <p:cNvPr id="37" name="Line 126">
                <a:extLst>
                  <a:ext uri="{FF2B5EF4-FFF2-40B4-BE49-F238E27FC236}">
                    <a16:creationId xmlns:a16="http://schemas.microsoft.com/office/drawing/2014/main" id="{7D6F1CD4-D9E0-4A23-7695-9A0924AF63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030"/>
                <a:ext cx="0" cy="192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Line 127">
                <a:extLst>
                  <a:ext uri="{FF2B5EF4-FFF2-40B4-BE49-F238E27FC236}">
                    <a16:creationId xmlns:a16="http://schemas.microsoft.com/office/drawing/2014/main" id="{6CDBB2D4-E8E4-710F-B1C4-A469DB4D62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0" y="2030"/>
                <a:ext cx="0" cy="192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3" name="Group 141">
            <a:extLst>
              <a:ext uri="{FF2B5EF4-FFF2-40B4-BE49-F238E27FC236}">
                <a16:creationId xmlns:a16="http://schemas.microsoft.com/office/drawing/2014/main" id="{6718DBA6-B00C-745E-F042-F442B2EB685D}"/>
              </a:ext>
            </a:extLst>
          </p:cNvPr>
          <p:cNvGrpSpPr>
            <a:grpSpLocks/>
          </p:cNvGrpSpPr>
          <p:nvPr/>
        </p:nvGrpSpPr>
        <p:grpSpPr bwMode="auto">
          <a:xfrm>
            <a:off x="253624" y="1107650"/>
            <a:ext cx="3498850" cy="1593850"/>
            <a:chOff x="626" y="1481"/>
            <a:chExt cx="2204" cy="1004"/>
          </a:xfrm>
        </p:grpSpPr>
        <p:sp>
          <p:nvSpPr>
            <p:cNvPr id="44" name="Text Box 17">
              <a:extLst>
                <a:ext uri="{FF2B5EF4-FFF2-40B4-BE49-F238E27FC236}">
                  <a16:creationId xmlns:a16="http://schemas.microsoft.com/office/drawing/2014/main" id="{D86C71D2-753C-BA31-F481-790B6AA44A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4" y="1903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45" name="Group 18">
              <a:extLst>
                <a:ext uri="{FF2B5EF4-FFF2-40B4-BE49-F238E27FC236}">
                  <a16:creationId xmlns:a16="http://schemas.microsoft.com/office/drawing/2014/main" id="{868DE60B-3505-D534-9372-0737D8D54B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93" y="1681"/>
              <a:ext cx="343" cy="804"/>
              <a:chOff x="1578" y="1285"/>
              <a:chExt cx="247" cy="598"/>
            </a:xfrm>
          </p:grpSpPr>
          <p:grpSp>
            <p:nvGrpSpPr>
              <p:cNvPr id="70" name="Group 19">
                <a:extLst>
                  <a:ext uri="{FF2B5EF4-FFF2-40B4-BE49-F238E27FC236}">
                    <a16:creationId xmlns:a16="http://schemas.microsoft.com/office/drawing/2014/main" id="{EF2E1E06-27F8-60A0-7924-B8508F57EE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95" y="1285"/>
                <a:ext cx="92" cy="598"/>
                <a:chOff x="1695" y="1285"/>
                <a:chExt cx="92" cy="598"/>
              </a:xfrm>
            </p:grpSpPr>
            <p:sp>
              <p:nvSpPr>
                <p:cNvPr id="72" name="Text Box 20">
                  <a:extLst>
                    <a:ext uri="{FF2B5EF4-FFF2-40B4-BE49-F238E27FC236}">
                      <a16:creationId xmlns:a16="http://schemas.microsoft.com/office/drawing/2014/main" id="{CD3C104C-98B7-4E5A-588F-612EA36D2BE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04" y="1285"/>
                  <a:ext cx="83" cy="2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3" name="Text Box 21">
                  <a:extLst>
                    <a:ext uri="{FF2B5EF4-FFF2-40B4-BE49-F238E27FC236}">
                      <a16:creationId xmlns:a16="http://schemas.microsoft.com/office/drawing/2014/main" id="{3A017419-A679-6B97-678F-AEF599AF28D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95" y="1669"/>
                  <a:ext cx="83" cy="2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71" name="Text Box 22">
                <a:extLst>
                  <a:ext uri="{FF2B5EF4-FFF2-40B4-BE49-F238E27FC236}">
                    <a16:creationId xmlns:a16="http://schemas.microsoft.com/office/drawing/2014/main" id="{18653625-F963-107B-72CE-F9FEF0D65C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78" y="1438"/>
                <a:ext cx="247" cy="2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2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sz="2400" b="1" i="1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6" name="Text Box 23">
              <a:extLst>
                <a:ext uri="{FF2B5EF4-FFF2-40B4-BE49-F238E27FC236}">
                  <a16:creationId xmlns:a16="http://schemas.microsoft.com/office/drawing/2014/main" id="{29CCDA83-2598-25AB-2609-D951D142B9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" y="1939"/>
              <a:ext cx="3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" name="Line 25">
              <a:extLst>
                <a:ext uri="{FF2B5EF4-FFF2-40B4-BE49-F238E27FC236}">
                  <a16:creationId xmlns:a16="http://schemas.microsoft.com/office/drawing/2014/main" id="{4E2BF19B-72FE-2B31-40E1-1C4B2C27F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3" y="1709"/>
              <a:ext cx="29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" name="Line 26">
              <a:extLst>
                <a:ext uri="{FF2B5EF4-FFF2-40B4-BE49-F238E27FC236}">
                  <a16:creationId xmlns:a16="http://schemas.microsoft.com/office/drawing/2014/main" id="{D97CB713-28CB-2745-0358-97C1A2619B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3" y="2483"/>
              <a:ext cx="140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" name="Line 27">
              <a:extLst>
                <a:ext uri="{FF2B5EF4-FFF2-40B4-BE49-F238E27FC236}">
                  <a16:creationId xmlns:a16="http://schemas.microsoft.com/office/drawing/2014/main" id="{7D0B80F2-6F19-B986-F153-7521F7E2FA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94" y="1709"/>
              <a:ext cx="8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" name="Line 28">
              <a:extLst>
                <a:ext uri="{FF2B5EF4-FFF2-40B4-BE49-F238E27FC236}">
                  <a16:creationId xmlns:a16="http://schemas.microsoft.com/office/drawing/2014/main" id="{8F68A0C5-8163-4977-1164-FAF7DDA376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96"/>
              <a:ext cx="267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" name="Line 29">
              <a:extLst>
                <a:ext uri="{FF2B5EF4-FFF2-40B4-BE49-F238E27FC236}">
                  <a16:creationId xmlns:a16="http://schemas.microsoft.com/office/drawing/2014/main" id="{19E08E8F-BFF9-C42F-3494-7EE5B177A5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7" y="2161"/>
              <a:ext cx="133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" name="Line 30">
              <a:extLst>
                <a:ext uri="{FF2B5EF4-FFF2-40B4-BE49-F238E27FC236}">
                  <a16:creationId xmlns:a16="http://schemas.microsoft.com/office/drawing/2014/main" id="{0CD3BD21-7B27-D0C0-7671-56658CF715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3" y="2161"/>
              <a:ext cx="0" cy="32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" name="Line 31">
              <a:extLst>
                <a:ext uri="{FF2B5EF4-FFF2-40B4-BE49-F238E27FC236}">
                  <a16:creationId xmlns:a16="http://schemas.microsoft.com/office/drawing/2014/main" id="{DEF83C56-C2AC-A1E2-D367-198CDF043A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3" y="1709"/>
              <a:ext cx="0" cy="3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" name="Line 32">
              <a:extLst>
                <a:ext uri="{FF2B5EF4-FFF2-40B4-BE49-F238E27FC236}">
                  <a16:creationId xmlns:a16="http://schemas.microsoft.com/office/drawing/2014/main" id="{1BD44C71-2523-FFFF-A9F5-EF4B968067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4" y="1709"/>
              <a:ext cx="0" cy="3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" name="Line 33">
              <a:extLst>
                <a:ext uri="{FF2B5EF4-FFF2-40B4-BE49-F238E27FC236}">
                  <a16:creationId xmlns:a16="http://schemas.microsoft.com/office/drawing/2014/main" id="{B5732BA1-BB65-BBBF-8018-15CDB4DC11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92" y="2141"/>
              <a:ext cx="2" cy="34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" name="Text Box 35">
              <a:extLst>
                <a:ext uri="{FF2B5EF4-FFF2-40B4-BE49-F238E27FC236}">
                  <a16:creationId xmlns:a16="http://schemas.microsoft.com/office/drawing/2014/main" id="{85C1B9BB-C128-4263-B5E2-D665CBB4FE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9" y="1726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" name="Text Box 37">
              <a:extLst>
                <a:ext uri="{FF2B5EF4-FFF2-40B4-BE49-F238E27FC236}">
                  <a16:creationId xmlns:a16="http://schemas.microsoft.com/office/drawing/2014/main" id="{C4362935-5ECA-E8B7-D203-5B81C84B7B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6" y="1969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58" name="Text Box 39">
              <a:extLst>
                <a:ext uri="{FF2B5EF4-FFF2-40B4-BE49-F238E27FC236}">
                  <a16:creationId xmlns:a16="http://schemas.microsoft.com/office/drawing/2014/main" id="{979A8EFF-2F51-0126-97B1-3A5EDFF806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5" y="1481"/>
              <a:ext cx="1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" name="Line 40">
              <a:extLst>
                <a:ext uri="{FF2B5EF4-FFF2-40B4-BE49-F238E27FC236}">
                  <a16:creationId xmlns:a16="http://schemas.microsoft.com/office/drawing/2014/main" id="{601BDE3C-E53C-3C2D-422D-0EBC05572B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2" y="1650"/>
              <a:ext cx="29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" name="Line 41">
              <a:extLst>
                <a:ext uri="{FF2B5EF4-FFF2-40B4-BE49-F238E27FC236}">
                  <a16:creationId xmlns:a16="http://schemas.microsoft.com/office/drawing/2014/main" id="{3D154AA1-F7EC-1D9B-766F-39AF6CD346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67" y="1696"/>
              <a:ext cx="334" cy="12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" name="Line 42">
              <a:extLst>
                <a:ext uri="{FF2B5EF4-FFF2-40B4-BE49-F238E27FC236}">
                  <a16:creationId xmlns:a16="http://schemas.microsoft.com/office/drawing/2014/main" id="{100B3B32-42F8-CE17-9F88-4BB5B4D151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7" y="1761"/>
              <a:ext cx="0" cy="7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2" name="Line 43">
              <a:extLst>
                <a:ext uri="{FF2B5EF4-FFF2-40B4-BE49-F238E27FC236}">
                  <a16:creationId xmlns:a16="http://schemas.microsoft.com/office/drawing/2014/main" id="{9653885B-7B4E-6712-F586-DDFCB86ECC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43" y="1775"/>
              <a:ext cx="67" cy="1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3" name="Rectangle 129">
              <a:extLst>
                <a:ext uri="{FF2B5EF4-FFF2-40B4-BE49-F238E27FC236}">
                  <a16:creationId xmlns:a16="http://schemas.microsoft.com/office/drawing/2014/main" id="{1D517C59-6547-4423-EF35-8B460AF7B3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922" y="1589"/>
              <a:ext cx="96" cy="240"/>
            </a:xfrm>
            <a:prstGeom prst="rect">
              <a:avLst/>
            </a:prstGeom>
            <a:solidFill>
              <a:srgbClr val="00CC99"/>
            </a:solidFill>
            <a:ln w="317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4" name="Group 130">
              <a:extLst>
                <a:ext uri="{FF2B5EF4-FFF2-40B4-BE49-F238E27FC236}">
                  <a16:creationId xmlns:a16="http://schemas.microsoft.com/office/drawing/2014/main" id="{07843290-035C-BA87-D296-61BDA115FDB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462" y="2016"/>
              <a:ext cx="58" cy="192"/>
              <a:chOff x="1632" y="2030"/>
              <a:chExt cx="58" cy="192"/>
            </a:xfrm>
          </p:grpSpPr>
          <p:sp>
            <p:nvSpPr>
              <p:cNvPr id="68" name="Line 131">
                <a:extLst>
                  <a:ext uri="{FF2B5EF4-FFF2-40B4-BE49-F238E27FC236}">
                    <a16:creationId xmlns:a16="http://schemas.microsoft.com/office/drawing/2014/main" id="{092F637E-D3B0-26A2-540E-14C015B29E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030"/>
                <a:ext cx="0" cy="192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Line 132">
                <a:extLst>
                  <a:ext uri="{FF2B5EF4-FFF2-40B4-BE49-F238E27FC236}">
                    <a16:creationId xmlns:a16="http://schemas.microsoft.com/office/drawing/2014/main" id="{4303FD89-2E16-3B37-B272-78BAC670F6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0" y="2030"/>
                <a:ext cx="0" cy="192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5" name="Rectangle 137">
              <a:extLst>
                <a:ext uri="{FF2B5EF4-FFF2-40B4-BE49-F238E27FC236}">
                  <a16:creationId xmlns:a16="http://schemas.microsoft.com/office/drawing/2014/main" id="{F6F6E4F7-8594-B9CF-ED80-11F8BB8B8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1808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66" name="Rectangle 138">
              <a:extLst>
                <a:ext uri="{FF2B5EF4-FFF2-40B4-BE49-F238E27FC236}">
                  <a16:creationId xmlns:a16="http://schemas.microsoft.com/office/drawing/2014/main" id="{D30ECD3E-21FC-22A8-257F-A1215E54B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" y="210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</a:p>
          </p:txBody>
        </p:sp>
        <p:sp>
          <p:nvSpPr>
            <p:cNvPr id="67" name="Oval 140">
              <a:extLst>
                <a:ext uri="{FF2B5EF4-FFF2-40B4-BE49-F238E27FC236}">
                  <a16:creationId xmlns:a16="http://schemas.microsoft.com/office/drawing/2014/main" id="{3B058171-0C21-6A96-F525-C2EE23B9B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0" y="1680"/>
              <a:ext cx="56" cy="56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74" name="Text Box 44">
            <a:extLst>
              <a:ext uri="{FF2B5EF4-FFF2-40B4-BE49-F238E27FC236}">
                <a16:creationId xmlns:a16="http://schemas.microsoft.com/office/drawing/2014/main" id="{B72735CE-5B78-DA71-FA56-AA79EDD5D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9398" y="5619345"/>
            <a:ext cx="13795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初始状态  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5" name="Text Box 45">
            <a:extLst>
              <a:ext uri="{FF2B5EF4-FFF2-40B4-BE49-F238E27FC236}">
                <a16:creationId xmlns:a16="http://schemas.microsoft.com/office/drawing/2014/main" id="{3471B58D-7A9C-6097-4862-983C73510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4205" y="6058325"/>
            <a:ext cx="1443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过渡过程</a:t>
            </a:r>
            <a:endParaRPr kumimoji="1"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6" name="Text Box 46">
            <a:extLst>
              <a:ext uri="{FF2B5EF4-FFF2-40B4-BE49-F238E27FC236}">
                <a16:creationId xmlns:a16="http://schemas.microsoft.com/office/drawing/2014/main" id="{001A9BD1-BD6F-A18F-4281-DD7A70701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4555" y="5741583"/>
            <a:ext cx="1146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新稳态  </a:t>
            </a:r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7" name="Group 47">
            <a:extLst>
              <a:ext uri="{FF2B5EF4-FFF2-40B4-BE49-F238E27FC236}">
                <a16:creationId xmlns:a16="http://schemas.microsoft.com/office/drawing/2014/main" id="{C599882A-7D98-24F2-D377-AF94B7C5334E}"/>
              </a:ext>
            </a:extLst>
          </p:cNvPr>
          <p:cNvGrpSpPr>
            <a:grpSpLocks/>
          </p:cNvGrpSpPr>
          <p:nvPr/>
        </p:nvGrpSpPr>
        <p:grpSpPr bwMode="auto">
          <a:xfrm>
            <a:off x="4507355" y="4446183"/>
            <a:ext cx="369888" cy="1752600"/>
            <a:chOff x="3724" y="336"/>
            <a:chExt cx="233" cy="1104"/>
          </a:xfrm>
        </p:grpSpPr>
        <p:sp>
          <p:nvSpPr>
            <p:cNvPr id="78" name="Text Box 48">
              <a:extLst>
                <a:ext uri="{FF2B5EF4-FFF2-40B4-BE49-F238E27FC236}">
                  <a16:creationId xmlns:a16="http://schemas.microsoft.com/office/drawing/2014/main" id="{BBCF9246-07F2-DB2F-1E9D-540E2F2B6C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4" y="1152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" name="Line 49">
              <a:extLst>
                <a:ext uri="{FF2B5EF4-FFF2-40B4-BE49-F238E27FC236}">
                  <a16:creationId xmlns:a16="http://schemas.microsoft.com/office/drawing/2014/main" id="{20C8D68F-4EF9-EADC-8E1D-029CFEE413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336"/>
              <a:ext cx="0" cy="912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0" name="Group 50">
            <a:extLst>
              <a:ext uri="{FF2B5EF4-FFF2-40B4-BE49-F238E27FC236}">
                <a16:creationId xmlns:a16="http://schemas.microsoft.com/office/drawing/2014/main" id="{0994F75C-71BD-87C1-2427-4E22628D2E5A}"/>
              </a:ext>
            </a:extLst>
          </p:cNvPr>
          <p:cNvGrpSpPr>
            <a:grpSpLocks/>
          </p:cNvGrpSpPr>
          <p:nvPr/>
        </p:nvGrpSpPr>
        <p:grpSpPr bwMode="auto">
          <a:xfrm>
            <a:off x="4659755" y="4217583"/>
            <a:ext cx="1447800" cy="533400"/>
            <a:chOff x="3840" y="240"/>
            <a:chExt cx="912" cy="336"/>
          </a:xfrm>
        </p:grpSpPr>
        <p:sp>
          <p:nvSpPr>
            <p:cNvPr id="81" name="Line 51">
              <a:extLst>
                <a:ext uri="{FF2B5EF4-FFF2-40B4-BE49-F238E27FC236}">
                  <a16:creationId xmlns:a16="http://schemas.microsoft.com/office/drawing/2014/main" id="{8838E9CA-8A3B-4B58-759C-DBFDCDFEB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576"/>
              <a:ext cx="91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endPara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" name="Text Box 52">
              <a:extLst>
                <a:ext uri="{FF2B5EF4-FFF2-40B4-BE49-F238E27FC236}">
                  <a16:creationId xmlns:a16="http://schemas.microsoft.com/office/drawing/2014/main" id="{673D9BD5-6AD3-F548-514D-C8CDA47B07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240"/>
              <a:ext cx="3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3" name="Group 53">
            <a:extLst>
              <a:ext uri="{FF2B5EF4-FFF2-40B4-BE49-F238E27FC236}">
                <a16:creationId xmlns:a16="http://schemas.microsoft.com/office/drawing/2014/main" id="{59C48610-8BBF-3273-DF6C-ED794AE17D26}"/>
              </a:ext>
            </a:extLst>
          </p:cNvPr>
          <p:cNvGrpSpPr>
            <a:grpSpLocks/>
          </p:cNvGrpSpPr>
          <p:nvPr/>
        </p:nvGrpSpPr>
        <p:grpSpPr bwMode="auto">
          <a:xfrm>
            <a:off x="2907155" y="4065183"/>
            <a:ext cx="3944938" cy="1981200"/>
            <a:chOff x="2736" y="144"/>
            <a:chExt cx="2485" cy="1248"/>
          </a:xfrm>
        </p:grpSpPr>
        <p:sp>
          <p:nvSpPr>
            <p:cNvPr id="84" name="Line 54">
              <a:extLst>
                <a:ext uri="{FF2B5EF4-FFF2-40B4-BE49-F238E27FC236}">
                  <a16:creationId xmlns:a16="http://schemas.microsoft.com/office/drawing/2014/main" id="{D8C03DC8-E46F-C665-949E-F8B13A376A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104"/>
              <a:ext cx="23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" name="Line 55">
              <a:extLst>
                <a:ext uri="{FF2B5EF4-FFF2-40B4-BE49-F238E27FC236}">
                  <a16:creationId xmlns:a16="http://schemas.microsoft.com/office/drawing/2014/main" id="{E3400AAD-F652-D363-E490-4AE65FDA04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16" y="240"/>
              <a:ext cx="0" cy="105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" name="Text Box 56">
              <a:extLst>
                <a:ext uri="{FF2B5EF4-FFF2-40B4-BE49-F238E27FC236}">
                  <a16:creationId xmlns:a16="http://schemas.microsoft.com/office/drawing/2014/main" id="{DE5B5E9B-5A0A-695B-C89A-C8B161798D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7" y="144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1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" name="Text Box 57">
              <a:extLst>
                <a:ext uri="{FF2B5EF4-FFF2-40B4-BE49-F238E27FC236}">
                  <a16:creationId xmlns:a16="http://schemas.microsoft.com/office/drawing/2014/main" id="{FAACA5F7-3E48-E659-6B57-54A01AF894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2" y="1056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8" name="Text Box 58">
              <a:extLst>
                <a:ext uri="{FF2B5EF4-FFF2-40B4-BE49-F238E27FC236}">
                  <a16:creationId xmlns:a16="http://schemas.microsoft.com/office/drawing/2014/main" id="{24A3B461-E66D-3103-6F33-4370155CFD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1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sp>
        <p:nvSpPr>
          <p:cNvPr id="89" name="Line 59">
            <a:extLst>
              <a:ext uri="{FF2B5EF4-FFF2-40B4-BE49-F238E27FC236}">
                <a16:creationId xmlns:a16="http://schemas.microsoft.com/office/drawing/2014/main" id="{730A4203-EDC9-A56D-9ED4-12F21ABCE9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2355" y="5589183"/>
            <a:ext cx="1066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" name="Text Box 60">
            <a:extLst>
              <a:ext uri="{FF2B5EF4-FFF2-40B4-BE49-F238E27FC236}">
                <a16:creationId xmlns:a16="http://schemas.microsoft.com/office/drawing/2014/main" id="{4ACA44E0-3416-1AE8-514F-B42D8387D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9155" y="4446183"/>
            <a:ext cx="8699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kumimoji="1" lang="en-US" altLang="zh-CN" sz="4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endParaRPr kumimoji="1"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" name="Freeform 61">
            <a:extLst>
              <a:ext uri="{FF2B5EF4-FFF2-40B4-BE49-F238E27FC236}">
                <a16:creationId xmlns:a16="http://schemas.microsoft.com/office/drawing/2014/main" id="{264CAD73-E0D1-5512-56A7-71F7AEDC45C5}"/>
              </a:ext>
            </a:extLst>
          </p:cNvPr>
          <p:cNvSpPr>
            <a:spLocks/>
          </p:cNvSpPr>
          <p:nvPr/>
        </p:nvSpPr>
        <p:spPr bwMode="auto">
          <a:xfrm>
            <a:off x="3672330" y="4741458"/>
            <a:ext cx="1052513" cy="841375"/>
          </a:xfrm>
          <a:custGeom>
            <a:avLst/>
            <a:gdLst>
              <a:gd name="T0" fmla="*/ 0 w 663"/>
              <a:gd name="T1" fmla="*/ 530 h 530"/>
              <a:gd name="T2" fmla="*/ 94 w 663"/>
              <a:gd name="T3" fmla="*/ 276 h 530"/>
              <a:gd name="T4" fmla="*/ 220 w 663"/>
              <a:gd name="T5" fmla="*/ 90 h 530"/>
              <a:gd name="T6" fmla="*/ 409 w 663"/>
              <a:gd name="T7" fmla="*/ 21 h 530"/>
              <a:gd name="T8" fmla="*/ 582 w 663"/>
              <a:gd name="T9" fmla="*/ 3 h 530"/>
              <a:gd name="T10" fmla="*/ 663 w 663"/>
              <a:gd name="T11" fmla="*/ 3 h 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3" h="530">
                <a:moveTo>
                  <a:pt x="0" y="530"/>
                </a:moveTo>
                <a:cubicBezTo>
                  <a:pt x="16" y="488"/>
                  <a:pt x="57" y="349"/>
                  <a:pt x="94" y="276"/>
                </a:cubicBezTo>
                <a:cubicBezTo>
                  <a:pt x="131" y="203"/>
                  <a:pt x="168" y="132"/>
                  <a:pt x="220" y="90"/>
                </a:cubicBezTo>
                <a:cubicBezTo>
                  <a:pt x="272" y="48"/>
                  <a:pt x="349" y="36"/>
                  <a:pt x="409" y="21"/>
                </a:cubicBezTo>
                <a:cubicBezTo>
                  <a:pt x="469" y="6"/>
                  <a:pt x="540" y="6"/>
                  <a:pt x="582" y="3"/>
                </a:cubicBezTo>
                <a:cubicBezTo>
                  <a:pt x="624" y="0"/>
                  <a:pt x="651" y="3"/>
                  <a:pt x="663" y="3"/>
                </a:cubicBezTo>
              </a:path>
            </a:pathLst>
          </a:custGeom>
          <a:noFill/>
          <a:ln w="28575" cap="flat" cmpd="sng">
            <a:solidFill>
              <a:srgbClr val="3333CC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2A94E4F-74B7-5490-BD02-88A5769B1250}"/>
              </a:ext>
            </a:extLst>
          </p:cNvPr>
          <p:cNvSpPr/>
          <p:nvPr/>
        </p:nvSpPr>
        <p:spPr bwMode="auto">
          <a:xfrm>
            <a:off x="3891188" y="2031254"/>
            <a:ext cx="800868" cy="24829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Text Box 60">
            <a:extLst>
              <a:ext uri="{FF2B5EF4-FFF2-40B4-BE49-F238E27FC236}">
                <a16:creationId xmlns:a16="http://schemas.microsoft.com/office/drawing/2014/main" id="{63966DEA-AA45-485C-CCF2-FE04FF5FF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8082" y="1338471"/>
            <a:ext cx="8699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kumimoji="1" lang="en-US" altLang="zh-CN" sz="4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endParaRPr kumimoji="1"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410DA00E-4F94-D7D4-15E6-371C2CC008D4}"/>
              </a:ext>
            </a:extLst>
          </p:cNvPr>
          <p:cNvSpPr txBox="1"/>
          <p:nvPr/>
        </p:nvSpPr>
        <p:spPr>
          <a:xfrm>
            <a:off x="3823517" y="2323480"/>
            <a:ext cx="1053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zh-CN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动作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05C734-A4C4-D5C1-12A5-50F88719D2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237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74" grpId="0"/>
      <p:bldP spid="75" grpId="0"/>
      <p:bldP spid="76" grpId="0"/>
      <p:bldP spid="89" grpId="0" animBg="1"/>
      <p:bldP spid="90" grpId="0"/>
      <p:bldP spid="91" grpId="0" animBg="1"/>
      <p:bldP spid="4" grpId="0" animBg="1"/>
      <p:bldP spid="92" grpId="0"/>
      <p:bldP spid="9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5</a:t>
            </a:r>
            <a:endParaRPr lang="zh-CN" altLang="en-US" sz="3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697ED3-87E0-F390-41D3-3B01F6DB9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335"/>
          <a:stretch/>
        </p:blipFill>
        <p:spPr>
          <a:xfrm>
            <a:off x="427492" y="990600"/>
            <a:ext cx="6304510" cy="639884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0A7ADB1-9645-EAB2-E18D-B8F8BBBF4E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880050"/>
              </p:ext>
            </p:extLst>
          </p:nvPr>
        </p:nvGraphicFramePr>
        <p:xfrm>
          <a:off x="497785" y="1552852"/>
          <a:ext cx="4074215" cy="1510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639001" imgH="974826" progId="Visio.Drawing.11">
                  <p:embed/>
                </p:oleObj>
              </mc:Choice>
              <mc:Fallback>
                <p:oleObj name="Visio" r:id="rId3" imgW="2639001" imgH="974826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785" y="1552852"/>
                        <a:ext cx="4074215" cy="15100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EB164B01-3877-FECD-8331-BF30B44F24FB}"/>
              </a:ext>
            </a:extLst>
          </p:cNvPr>
          <p:cNvSpPr txBox="1"/>
          <p:nvPr/>
        </p:nvSpPr>
        <p:spPr>
          <a:xfrm>
            <a:off x="4571999" y="1612354"/>
            <a:ext cx="3956732" cy="1163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直流电源作用下的一阶电路，</a:t>
            </a:r>
            <a:endParaRPr lang="en-US" altLang="zh-CN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三要素法、强迫跃变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利用电荷守恒定初值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797BF6-DAB1-78B4-6D9B-DD589515CC08}"/>
              </a:ext>
            </a:extLst>
          </p:cNvPr>
          <p:cNvSpPr txBox="1"/>
          <p:nvPr/>
        </p:nvSpPr>
        <p:spPr>
          <a:xfrm>
            <a:off x="1934760" y="4972013"/>
            <a:ext cx="5274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请先独立完成后，再翻到次页查看答案！</a:t>
            </a:r>
            <a:endParaRPr lang="zh-CN" altLang="en-US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C5042DD4-DE2C-4513-58AA-99E58A13BD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325538"/>
              </p:ext>
            </p:extLst>
          </p:nvPr>
        </p:nvGraphicFramePr>
        <p:xfrm>
          <a:off x="1479169" y="3270523"/>
          <a:ext cx="1268161" cy="343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058" imgH="215806" progId="Equation.DSMT4">
                  <p:embed/>
                </p:oleObj>
              </mc:Choice>
              <mc:Fallback>
                <p:oleObj name="Equation" r:id="rId5" imgW="787058" imgH="215806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B34DD6B4-2F4F-0F38-B86A-DA934AC566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169" y="3270523"/>
                        <a:ext cx="1268161" cy="3439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0BBA88D7-4126-0CF3-828D-DEF2A06814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0389891"/>
              </p:ext>
            </p:extLst>
          </p:nvPr>
        </p:nvGraphicFramePr>
        <p:xfrm>
          <a:off x="3159711" y="3265938"/>
          <a:ext cx="1412288" cy="34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75920" imgH="215806" progId="Equation.DSMT4">
                  <p:embed/>
                </p:oleObj>
              </mc:Choice>
              <mc:Fallback>
                <p:oleObj name="Equation" r:id="rId7" imgW="875920" imgH="215806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A5DBC30-A698-5442-3E7D-4F335AF334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711" y="3265938"/>
                        <a:ext cx="1412288" cy="3428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D810F4CD-1F2F-DE0A-8199-046CDCEF9C24}"/>
              </a:ext>
            </a:extLst>
          </p:cNvPr>
          <p:cNvSpPr txBox="1"/>
          <p:nvPr/>
        </p:nvSpPr>
        <p:spPr>
          <a:xfrm>
            <a:off x="457200" y="3130924"/>
            <a:ext cx="1268161" cy="494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提示：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14953DC-34EF-E54A-F8B0-FFBD51573D04}"/>
              </a:ext>
            </a:extLst>
          </p:cNvPr>
          <p:cNvSpPr txBox="1"/>
          <p:nvPr/>
        </p:nvSpPr>
        <p:spPr>
          <a:xfrm>
            <a:off x="461330" y="3669806"/>
            <a:ext cx="8430674" cy="74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换路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，两电压原始值不等的电容相并联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形成纯电容回路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电容电压将发生跃变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否则不能满足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KVL】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。利用电荷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守恒计算。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E356F20-5CA6-7BB8-95DF-C87EE85C1F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3439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5</a:t>
            </a:r>
            <a:endParaRPr lang="zh-CN" altLang="en-US" sz="3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697ED3-87E0-F390-41D3-3B01F6DB9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335"/>
          <a:stretch/>
        </p:blipFill>
        <p:spPr>
          <a:xfrm>
            <a:off x="427492" y="990600"/>
            <a:ext cx="6304510" cy="639884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0A7ADB1-9645-EAB2-E18D-B8F8BBBF4E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6174567"/>
              </p:ext>
            </p:extLst>
          </p:nvPr>
        </p:nvGraphicFramePr>
        <p:xfrm>
          <a:off x="306336" y="1399749"/>
          <a:ext cx="4074215" cy="1510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639001" imgH="974826" progId="Visio.Drawing.11">
                  <p:embed/>
                </p:oleObj>
              </mc:Choice>
              <mc:Fallback>
                <p:oleObj name="Visio" r:id="rId3" imgW="2639001" imgH="974826" progId="Visio.Drawing.11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D0A7ADB1-9645-EAB2-E18D-B8F8BBBF4E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36" y="1399749"/>
                        <a:ext cx="4074215" cy="15100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34DD6B4-2F4F-0F38-B86A-DA934AC566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598544"/>
              </p:ext>
            </p:extLst>
          </p:nvPr>
        </p:nvGraphicFramePr>
        <p:xfrm>
          <a:off x="5347263" y="1620073"/>
          <a:ext cx="1268161" cy="343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058" imgH="215806" progId="Equation.DSMT4">
                  <p:embed/>
                </p:oleObj>
              </mc:Choice>
              <mc:Fallback>
                <p:oleObj name="Equation" r:id="rId5" imgW="787058" imgH="215806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7263" y="1620073"/>
                        <a:ext cx="1268161" cy="3439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A5DBC30-A698-5442-3E7D-4F335AF33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038061"/>
              </p:ext>
            </p:extLst>
          </p:nvPr>
        </p:nvGraphicFramePr>
        <p:xfrm>
          <a:off x="6923451" y="1621229"/>
          <a:ext cx="1412288" cy="34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75920" imgH="215806" progId="Equation.DSMT4">
                  <p:embed/>
                </p:oleObj>
              </mc:Choice>
              <mc:Fallback>
                <p:oleObj name="Equation" r:id="rId7" imgW="875920" imgH="215806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3451" y="1621229"/>
                        <a:ext cx="1412288" cy="3428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1028CF61-B29D-B291-0721-0ED55B7DECE7}"/>
              </a:ext>
            </a:extLst>
          </p:cNvPr>
          <p:cNvSpPr txBox="1"/>
          <p:nvPr/>
        </p:nvSpPr>
        <p:spPr>
          <a:xfrm>
            <a:off x="4572000" y="1480473"/>
            <a:ext cx="784225" cy="494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解：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EF41913-4826-72A0-0B6F-7F87F2874843}"/>
              </a:ext>
            </a:extLst>
          </p:cNvPr>
          <p:cNvSpPr txBox="1"/>
          <p:nvPr/>
        </p:nvSpPr>
        <p:spPr>
          <a:xfrm>
            <a:off x="4261552" y="2027842"/>
            <a:ext cx="4707744" cy="1057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0000"/>
              </a:lnSpc>
            </a:pP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换路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，两电压原始值不等的电容并联，电容电压将发生跃变。利用两正极板电荷之和在开关动作前后瞬间相等来计算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(0</a:t>
            </a:r>
            <a:r>
              <a:rPr lang="en-US" altLang="zh-CN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C667643-23CB-A019-9555-515EA0E263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25346"/>
              </p:ext>
            </p:extLst>
          </p:nvPr>
        </p:nvGraphicFramePr>
        <p:xfrm>
          <a:off x="4310258" y="3116829"/>
          <a:ext cx="4429279" cy="748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832100" imgH="482600" progId="Equation.DSMT4">
                  <p:embed/>
                </p:oleObj>
              </mc:Choice>
              <mc:Fallback>
                <p:oleObj name="Equation" r:id="rId9" imgW="2832100" imgH="482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0258" y="3116829"/>
                        <a:ext cx="4429279" cy="7489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38B09A06-57AB-9B44-7792-D8A5EE79F1D0}"/>
              </a:ext>
            </a:extLst>
          </p:cNvPr>
          <p:cNvSpPr txBox="1"/>
          <p:nvPr/>
        </p:nvSpPr>
        <p:spPr>
          <a:xfrm>
            <a:off x="486560" y="3844860"/>
            <a:ext cx="896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解得</a:t>
            </a:r>
            <a:endParaRPr lang="zh-CN" altLang="en-US" dirty="0"/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618B91C7-8988-2119-5059-788F859D0A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203128"/>
              </p:ext>
            </p:extLst>
          </p:nvPr>
        </p:nvGraphicFramePr>
        <p:xfrm>
          <a:off x="1383205" y="3844860"/>
          <a:ext cx="2486100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434477" imgH="215806" progId="Equation.DSMT4">
                  <p:embed/>
                </p:oleObj>
              </mc:Choice>
              <mc:Fallback>
                <p:oleObj name="Equation" r:id="rId11" imgW="1434477" imgH="215806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3205" y="3844860"/>
                        <a:ext cx="2486100" cy="3693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1EB63D50-5480-ACA6-A0A6-F3EF2FF0B9E7}"/>
              </a:ext>
            </a:extLst>
          </p:cNvPr>
          <p:cNvSpPr txBox="1"/>
          <p:nvPr/>
        </p:nvSpPr>
        <p:spPr>
          <a:xfrm>
            <a:off x="486560" y="437130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稳态值</a:t>
            </a:r>
            <a:endParaRPr lang="zh-CN" altLang="en-US" dirty="0"/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62F1C2A7-98AD-8397-434A-46901735CA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188581"/>
              </p:ext>
            </p:extLst>
          </p:nvPr>
        </p:nvGraphicFramePr>
        <p:xfrm>
          <a:off x="1478813" y="4261475"/>
          <a:ext cx="2398352" cy="588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12900" imgH="393700" progId="Equation.DSMT4">
                  <p:embed/>
                </p:oleObj>
              </mc:Choice>
              <mc:Fallback>
                <p:oleObj name="Equation" r:id="rId13" imgW="16129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8813" y="4261475"/>
                        <a:ext cx="2398352" cy="5889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8D727262-3D3D-AA4B-00E6-97EB6AFB95BD}"/>
              </a:ext>
            </a:extLst>
          </p:cNvPr>
          <p:cNvSpPr txBox="1"/>
          <p:nvPr/>
        </p:nvSpPr>
        <p:spPr>
          <a:xfrm>
            <a:off x="457200" y="4899835"/>
            <a:ext cx="195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时间常数</a:t>
            </a:r>
            <a:endParaRPr lang="zh-CN" altLang="en-US" dirty="0"/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536AB203-3D6E-F642-DEBC-72D2794C19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928095"/>
              </p:ext>
            </p:extLst>
          </p:nvPr>
        </p:nvGraphicFramePr>
        <p:xfrm>
          <a:off x="1783650" y="4958266"/>
          <a:ext cx="3251353" cy="322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082800" imgH="203200" progId="Equation.DSMT4">
                  <p:embed/>
                </p:oleObj>
              </mc:Choice>
              <mc:Fallback>
                <p:oleObj name="Equation" r:id="rId15" imgW="2082800" imgH="203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3650" y="4958266"/>
                        <a:ext cx="3251353" cy="3226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C7845700-DAEC-9170-E030-D9C1D6B8EB91}"/>
              </a:ext>
            </a:extLst>
          </p:cNvPr>
          <p:cNvSpPr txBox="1"/>
          <p:nvPr/>
        </p:nvSpPr>
        <p:spPr>
          <a:xfrm>
            <a:off x="427491" y="5872450"/>
            <a:ext cx="3064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由三要素公式得：</a:t>
            </a:r>
            <a:endParaRPr lang="zh-CN" altLang="en-US" dirty="0"/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ADA3B51E-FE89-EE57-4BE0-B9CC4320BD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324374"/>
              </p:ext>
            </p:extLst>
          </p:nvPr>
        </p:nvGraphicFramePr>
        <p:xfrm>
          <a:off x="2443980" y="5901734"/>
          <a:ext cx="5368023" cy="353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467100" imgH="228600" progId="Equation.DSMT4">
                  <p:embed/>
                </p:oleObj>
              </mc:Choice>
              <mc:Fallback>
                <p:oleObj name="Equation" r:id="rId17" imgW="3467100" imgH="2286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980" y="5901734"/>
                        <a:ext cx="5368023" cy="3539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8160CA62-8D76-1D9C-10FF-26B6075F00CA}"/>
              </a:ext>
            </a:extLst>
          </p:cNvPr>
          <p:cNvSpPr txBox="1"/>
          <p:nvPr/>
        </p:nvSpPr>
        <p:spPr>
          <a:xfrm>
            <a:off x="448320" y="5383719"/>
            <a:ext cx="8443684" cy="392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0000"/>
              </a:lnSpc>
            </a:pP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为求时间常数，先求电容看进去的戴维南等效电阻，发现是两个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6Ω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电阻并联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640EDD9-7B4A-8721-5EA2-55B4EEEF8E03}"/>
              </a:ext>
            </a:extLst>
          </p:cNvPr>
          <p:cNvSpPr txBox="1"/>
          <p:nvPr/>
        </p:nvSpPr>
        <p:spPr>
          <a:xfrm>
            <a:off x="308103" y="2933310"/>
            <a:ext cx="35690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/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（两个电容并联可以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变换为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一个，按一阶电路计算。等效电容为直接相加。）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10B93B-C53D-A33F-6120-F8C303EFA1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084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  <p:bldP spid="22" grpId="0"/>
      <p:bldP spid="26" grpId="0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6</a:t>
            </a:r>
            <a:endParaRPr lang="zh-CN" altLang="en-US" sz="3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4D849A-1E06-11FB-C352-B1B7754CE5D2}"/>
              </a:ext>
            </a:extLst>
          </p:cNvPr>
          <p:cNvSpPr txBox="1"/>
          <p:nvPr/>
        </p:nvSpPr>
        <p:spPr>
          <a:xfrm>
            <a:off x="263602" y="2348999"/>
            <a:ext cx="5400006" cy="420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伪二阶电路。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当电路中含有电感和电容时，一般属于二阶电路，特殊情况下可能为一阶电路。有两种方法判断它是一阶电路还是二阶电路：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>
              <a:lnSpc>
                <a:spcPct val="125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一是列写电路的微分方程，若列写的微分方程为两个独立的一阶微分方程则为一阶电路；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>
              <a:lnSpc>
                <a:spcPct val="125000"/>
              </a:lnSpc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二是将电路中</a:t>
            </a:r>
            <a:r>
              <a:rPr lang="zh-CN" altLang="en-US" b="1" u="sng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独立源置零后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，从一个动态元件两端注入电流，若该电流流不到另一个不同的动态元件中，则为一阶电路。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>
              <a:lnSpc>
                <a:spcPct val="125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本例中，换路后电路的左半部分（画红圈部分）由于中间被短路线短路，所以上下两个回路将分别单独作用而不互相影响，可用求解一阶电路的三要素法求解。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endParaRPr lang="zh-CN" altLang="en-US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78970B-7FD3-2D9A-B8F0-A7681A4BC6C9}"/>
              </a:ext>
            </a:extLst>
          </p:cNvPr>
          <p:cNvSpPr txBox="1"/>
          <p:nvPr/>
        </p:nvSpPr>
        <p:spPr>
          <a:xfrm>
            <a:off x="251996" y="990600"/>
            <a:ext cx="8640008" cy="1207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图示电路中，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0.5H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0.05F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8V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。开关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打开前，电路已达稳态，在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时将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打开。求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打开后的电容电压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、电感电流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和电压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9AE65F-A53C-95AC-F22E-E95E1EB40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030" y="1935000"/>
            <a:ext cx="3251368" cy="2574000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F42EC485-758D-0423-5F90-7AD70C773299}"/>
              </a:ext>
            </a:extLst>
          </p:cNvPr>
          <p:cNvSpPr/>
          <p:nvPr/>
        </p:nvSpPr>
        <p:spPr bwMode="auto">
          <a:xfrm>
            <a:off x="5781290" y="2236387"/>
            <a:ext cx="1764000" cy="2272613"/>
          </a:xfrm>
          <a:prstGeom prst="ellipse">
            <a:avLst/>
          </a:prstGeom>
          <a:noFill/>
          <a:ln w="19050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27CE02-ED04-13CD-1EA1-FB26884CA9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781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6</a:t>
            </a:r>
            <a:endParaRPr lang="zh-CN" altLang="en-US" sz="3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78970B-7FD3-2D9A-B8F0-A7681A4BC6C9}"/>
              </a:ext>
            </a:extLst>
          </p:cNvPr>
          <p:cNvSpPr txBox="1"/>
          <p:nvPr/>
        </p:nvSpPr>
        <p:spPr>
          <a:xfrm>
            <a:off x="251996" y="990600"/>
            <a:ext cx="8640008" cy="1207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图示电路中，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0.5H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0.05F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8V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。开关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打开前，电路已达稳态，在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时将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打开。求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打开后的电容电压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、电感电流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和电压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9AE65F-A53C-95AC-F22E-E95E1EB40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030" y="1935000"/>
            <a:ext cx="3251368" cy="2574000"/>
          </a:xfrm>
          <a:prstGeom prst="rect">
            <a:avLst/>
          </a:prstGeom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A955BD9A-B9D5-EE92-66CA-CB4E246306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73139"/>
              </p:ext>
            </p:extLst>
          </p:nvPr>
        </p:nvGraphicFramePr>
        <p:xfrm>
          <a:off x="398240" y="3065116"/>
          <a:ext cx="2013758" cy="598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82680" imgH="380880" progId="Equation.DSMT4">
                  <p:embed/>
                </p:oleObj>
              </mc:Choice>
              <mc:Fallback>
                <p:oleObj name="Equation" r:id="rId3" imgW="128268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8240" y="3065116"/>
                        <a:ext cx="2013758" cy="598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466FED2-DE75-C4CF-6655-EA152FD1A820}"/>
              </a:ext>
            </a:extLst>
          </p:cNvPr>
          <p:cNvSpPr txBox="1"/>
          <p:nvPr/>
        </p:nvSpPr>
        <p:spPr>
          <a:xfrm>
            <a:off x="251996" y="2298670"/>
            <a:ext cx="5377034" cy="724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0000"/>
              </a:lnSpc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解：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换路前瞬间，即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＝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baseline="-25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－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时电路处于稳态，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电容相当于开路，电感相当于短路。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此时</a:t>
            </a:r>
            <a:endParaRPr lang="zh-CN" altLang="en-US" dirty="0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FF5C488-C680-3BCD-81F4-4DE17A3B8F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311529"/>
              </p:ext>
            </p:extLst>
          </p:nvPr>
        </p:nvGraphicFramePr>
        <p:xfrm>
          <a:off x="2773288" y="3190771"/>
          <a:ext cx="2844136" cy="325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190440" progId="Equation.DSMT4">
                  <p:embed/>
                </p:oleObj>
              </mc:Choice>
              <mc:Fallback>
                <p:oleObj name="Equation" r:id="rId5" imgW="1663560" imgH="19044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A955BD9A-B9D5-EE92-66CA-CB4E246306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73288" y="3190771"/>
                        <a:ext cx="2844136" cy="3253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3118F8FE-617E-011C-C32C-BBD67CC2E007}"/>
              </a:ext>
            </a:extLst>
          </p:cNvPr>
          <p:cNvSpPr txBox="1"/>
          <p:nvPr/>
        </p:nvSpPr>
        <p:spPr>
          <a:xfrm>
            <a:off x="251996" y="3595191"/>
            <a:ext cx="25096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/>
            <a:r>
              <a:rPr lang="en-US" altLang="zh-CN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分流公式，电流源电流在流过</a:t>
            </a:r>
            <a:r>
              <a:rPr lang="en-US" altLang="zh-CN" sz="1400" i="1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节点后分成两支，一支流过</a:t>
            </a:r>
            <a:r>
              <a:rPr lang="en-US" altLang="zh-CN" sz="1400" i="1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1400" baseline="-250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，另一支流过</a:t>
            </a:r>
            <a:r>
              <a:rPr lang="en-US" altLang="zh-CN" sz="1400" i="1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1400" baseline="-250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1400" dirty="0">
              <a:solidFill>
                <a:srgbClr val="99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9FAF57-96C6-6393-097D-AA8A7F441E1F}"/>
              </a:ext>
            </a:extLst>
          </p:cNvPr>
          <p:cNvSpPr txBox="1"/>
          <p:nvPr/>
        </p:nvSpPr>
        <p:spPr>
          <a:xfrm>
            <a:off x="3446904" y="3595191"/>
            <a:ext cx="1591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/>
            <a:r>
              <a:rPr lang="en-US" altLang="zh-CN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左下角回路</a:t>
            </a:r>
            <a:r>
              <a:rPr lang="en-US" altLang="zh-CN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KVL)</a:t>
            </a:r>
            <a:endParaRPr lang="zh-CN" altLang="en-US" sz="1400" dirty="0">
              <a:solidFill>
                <a:srgbClr val="99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44AA991-A7E5-535F-AE74-85B39A6760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000" y="3650589"/>
            <a:ext cx="338286" cy="576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0D221DC-901F-8B76-C0B7-27A1411E9ABF}"/>
              </a:ext>
            </a:extLst>
          </p:cNvPr>
          <p:cNvSpPr txBox="1"/>
          <p:nvPr/>
        </p:nvSpPr>
        <p:spPr>
          <a:xfrm>
            <a:off x="263602" y="4412899"/>
            <a:ext cx="2148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由换路定律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zh-CN" altLang="en-US" dirty="0"/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E77A9295-C1CA-CB14-DF65-72AFEFB791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517349"/>
              </p:ext>
            </p:extLst>
          </p:nvPr>
        </p:nvGraphicFramePr>
        <p:xfrm>
          <a:off x="1733131" y="4425086"/>
          <a:ext cx="4574766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61960" imgH="190440" progId="Equation.DSMT4">
                  <p:embed/>
                </p:oleObj>
              </mc:Choice>
              <mc:Fallback>
                <p:oleObj name="Equation" r:id="rId8" imgW="2361960" imgH="19044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300DB5FA-0D24-D017-BB2A-9E668E33C9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3131" y="4425086"/>
                        <a:ext cx="4574766" cy="3693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46C1984A-BE8C-FD7E-D620-88AEA58D52FC}"/>
              </a:ext>
            </a:extLst>
          </p:cNvPr>
          <p:cNvSpPr txBox="1"/>
          <p:nvPr/>
        </p:nvSpPr>
        <p:spPr>
          <a:xfrm>
            <a:off x="263602" y="4873462"/>
            <a:ext cx="2148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→∞，即稳态时有</a:t>
            </a:r>
            <a:endParaRPr lang="en-US" altLang="zh-CN" sz="1800" i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A68CAD3-F743-C526-4533-D32BEF88D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822433"/>
              </p:ext>
            </p:extLst>
          </p:nvPr>
        </p:nvGraphicFramePr>
        <p:xfrm>
          <a:off x="2431805" y="4872906"/>
          <a:ext cx="31972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50960" imgH="190440" progId="Equation.DSMT4">
                  <p:embed/>
                </p:oleObj>
              </mc:Choice>
              <mc:Fallback>
                <p:oleObj name="Equation" r:id="rId10" imgW="1650960" imgH="19044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77A9295-C1CA-CB14-DF65-72AFEFB791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1805" y="4872906"/>
                        <a:ext cx="3197225" cy="3698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6AEFA541-23C5-A48D-36B1-5008DB127AE1}"/>
              </a:ext>
            </a:extLst>
          </p:cNvPr>
          <p:cNvSpPr txBox="1"/>
          <p:nvPr/>
        </p:nvSpPr>
        <p:spPr>
          <a:xfrm>
            <a:off x="263602" y="5321838"/>
            <a:ext cx="4774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＞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时对于上方</a:t>
            </a:r>
            <a:r>
              <a:rPr lang="en-US" altLang="zh-CN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RL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回路，可求得其时间常数</a:t>
            </a:r>
            <a:endParaRPr lang="en-US" altLang="zh-CN" sz="1800" i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90A1D324-9429-DEC9-6694-ADD94EC08C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243110"/>
              </p:ext>
            </p:extLst>
          </p:nvPr>
        </p:nvGraphicFramePr>
        <p:xfrm>
          <a:off x="4925327" y="5242794"/>
          <a:ext cx="1382570" cy="657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812520" imgH="380880" progId="Equation.DSMT4">
                  <p:embed/>
                </p:oleObj>
              </mc:Choice>
              <mc:Fallback>
                <p:oleObj name="Equation" r:id="rId12" imgW="812520" imgH="38088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536AB203-3D6E-F642-DEBC-72D2794C19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5327" y="5242794"/>
                        <a:ext cx="1382570" cy="6575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EA4C4FD4-E6F9-F7F9-CC7D-023EF78AFDF7}"/>
              </a:ext>
            </a:extLst>
          </p:cNvPr>
          <p:cNvSpPr txBox="1"/>
          <p:nvPr/>
        </p:nvSpPr>
        <p:spPr>
          <a:xfrm>
            <a:off x="263602" y="5990571"/>
            <a:ext cx="4774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＞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时对于下方</a:t>
            </a:r>
            <a:r>
              <a:rPr lang="en-US" altLang="zh-CN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RC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回路，可求得其时间常数</a:t>
            </a:r>
            <a:endParaRPr lang="en-US" altLang="zh-CN" sz="1800" i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7B3697E2-1B10-DAC5-F9AA-E599B3AFCA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7480693"/>
              </p:ext>
            </p:extLst>
          </p:nvPr>
        </p:nvGraphicFramePr>
        <p:xfrm>
          <a:off x="4925327" y="6020100"/>
          <a:ext cx="1425575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38080" imgH="190440" progId="Equation.DSMT4">
                  <p:embed/>
                </p:oleObj>
              </mc:Choice>
              <mc:Fallback>
                <p:oleObj name="Equation" r:id="rId14" imgW="838080" imgH="19044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90A1D324-9429-DEC9-6694-ADD94EC08C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5327" y="6020100"/>
                        <a:ext cx="1425575" cy="3286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CC4E7D-94FA-601E-85CA-DB954BDBF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306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4" grpId="0"/>
      <p:bldP spid="16" grpId="0"/>
      <p:bldP spid="18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6</a:t>
            </a:r>
            <a:endParaRPr lang="zh-CN" altLang="en-US" sz="3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78970B-7FD3-2D9A-B8F0-A7681A4BC6C9}"/>
              </a:ext>
            </a:extLst>
          </p:cNvPr>
          <p:cNvSpPr txBox="1"/>
          <p:nvPr/>
        </p:nvSpPr>
        <p:spPr>
          <a:xfrm>
            <a:off x="251996" y="990600"/>
            <a:ext cx="8640008" cy="1207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图示电路中，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0.5H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0.05F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8V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。开关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打开前，电路已达稳态，在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时将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打开。求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打开后的电容电压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、电感电流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和电压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9AE65F-A53C-95AC-F22E-E95E1EB40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030" y="1935000"/>
            <a:ext cx="3251368" cy="2574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AEFA541-23C5-A48D-36B1-5008DB127AE1}"/>
              </a:ext>
            </a:extLst>
          </p:cNvPr>
          <p:cNvSpPr txBox="1"/>
          <p:nvPr/>
        </p:nvSpPr>
        <p:spPr>
          <a:xfrm>
            <a:off x="263602" y="2288153"/>
            <a:ext cx="4774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＞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时运用三要素公式可分别求得</a:t>
            </a:r>
            <a:endParaRPr lang="en-US" altLang="zh-CN" sz="1800" i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90A1D324-9429-DEC9-6694-ADD94EC08C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055387"/>
              </p:ext>
            </p:extLst>
          </p:nvPr>
        </p:nvGraphicFramePr>
        <p:xfrm>
          <a:off x="327802" y="2602019"/>
          <a:ext cx="308927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26920" imgH="317160" progId="Equation.DSMT4">
                  <p:embed/>
                </p:oleObj>
              </mc:Choice>
              <mc:Fallback>
                <p:oleObj name="Equation" r:id="rId3" imgW="1726920" imgH="31716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90A1D324-9429-DEC9-6694-ADD94EC08C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802" y="2602019"/>
                        <a:ext cx="3089275" cy="5762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A6B431FD-1C6A-2AFE-151A-60FCDAE370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045184"/>
              </p:ext>
            </p:extLst>
          </p:nvPr>
        </p:nvGraphicFramePr>
        <p:xfrm>
          <a:off x="327802" y="3141662"/>
          <a:ext cx="53816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009600" imgH="317160" progId="Equation.DSMT4">
                  <p:embed/>
                </p:oleObj>
              </mc:Choice>
              <mc:Fallback>
                <p:oleObj name="Equation" r:id="rId5" imgW="3009600" imgH="31716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90A1D324-9429-DEC9-6694-ADD94EC08C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802" y="3141662"/>
                        <a:ext cx="5381625" cy="574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32246126-E353-D7E6-0560-8B22C0772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5835" y="3117686"/>
            <a:ext cx="380572" cy="64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6DFD4A2-3610-83CB-1F59-FB2002B4E50B}"/>
              </a:ext>
            </a:extLst>
          </p:cNvPr>
          <p:cNvSpPr txBox="1"/>
          <p:nvPr/>
        </p:nvSpPr>
        <p:spPr>
          <a:xfrm>
            <a:off x="6620311" y="3770523"/>
            <a:ext cx="46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1B134D1-90B9-E181-A077-F7CBDD3FBC2C}"/>
              </a:ext>
            </a:extLst>
          </p:cNvPr>
          <p:cNvSpPr txBox="1"/>
          <p:nvPr/>
        </p:nvSpPr>
        <p:spPr>
          <a:xfrm>
            <a:off x="6697633" y="2495556"/>
            <a:ext cx="46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F2B0634-137C-5D4E-56AB-B6602DABA055}"/>
              </a:ext>
            </a:extLst>
          </p:cNvPr>
          <p:cNvSpPr txBox="1"/>
          <p:nvPr/>
        </p:nvSpPr>
        <p:spPr>
          <a:xfrm>
            <a:off x="6637055" y="3336556"/>
            <a:ext cx="466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-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2CAE7E4-893A-31C0-3B07-D0DABB266E0B}"/>
              </a:ext>
            </a:extLst>
          </p:cNvPr>
          <p:cNvSpPr txBox="1"/>
          <p:nvPr/>
        </p:nvSpPr>
        <p:spPr>
          <a:xfrm>
            <a:off x="6717320" y="2828947"/>
            <a:ext cx="466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-</a:t>
            </a:r>
            <a:endParaRPr lang="zh-CN" altLang="en-US" sz="2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4D8A3DF-803E-67D4-9D42-385F78521CD7}"/>
              </a:ext>
            </a:extLst>
          </p:cNvPr>
          <p:cNvSpPr txBox="1"/>
          <p:nvPr/>
        </p:nvSpPr>
        <p:spPr>
          <a:xfrm>
            <a:off x="7785923" y="2976118"/>
            <a:ext cx="46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84D5EE9-DEE5-8514-FCD2-EC90C7EC54B3}"/>
              </a:ext>
            </a:extLst>
          </p:cNvPr>
          <p:cNvSpPr txBox="1"/>
          <p:nvPr/>
        </p:nvSpPr>
        <p:spPr>
          <a:xfrm>
            <a:off x="7805610" y="3309509"/>
            <a:ext cx="466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-</a:t>
            </a:r>
            <a:endParaRPr lang="zh-CN" altLang="en-US" sz="2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D4537C4-DA70-4270-4941-9BE174069CF5}"/>
              </a:ext>
            </a:extLst>
          </p:cNvPr>
          <p:cNvSpPr txBox="1"/>
          <p:nvPr/>
        </p:nvSpPr>
        <p:spPr>
          <a:xfrm>
            <a:off x="251996" y="3808670"/>
            <a:ext cx="3165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则此时开关两端的电压为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EB02FF-59B6-2222-6C38-7489F03E0B98}"/>
              </a:ext>
            </a:extLst>
          </p:cNvPr>
          <p:cNvSpPr txBox="1"/>
          <p:nvPr/>
        </p:nvSpPr>
        <p:spPr>
          <a:xfrm>
            <a:off x="3010276" y="4229903"/>
            <a:ext cx="29355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/>
            <a:r>
              <a:rPr lang="en-US" altLang="zh-CN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i="1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回路</a:t>
            </a:r>
            <a:r>
              <a:rPr lang="en-US" altLang="zh-CN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KVL</a:t>
            </a:r>
            <a:r>
              <a:rPr lang="zh-CN" altLang="en-US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。若熟练，可不写是由哪个回路</a:t>
            </a:r>
            <a:r>
              <a:rPr lang="en-US" altLang="zh-CN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KVL</a:t>
            </a:r>
            <a:r>
              <a:rPr lang="zh-CN" altLang="en-US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得到</a:t>
            </a:r>
            <a:r>
              <a:rPr lang="en-US" altLang="zh-CN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eaLnBrk="1"/>
            <a:r>
              <a:rPr lang="zh-CN" altLang="en-US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注意右边回路的参考方向选取。</a:t>
            </a:r>
            <a:endParaRPr lang="zh-CN" altLang="en-US" sz="1400" dirty="0">
              <a:solidFill>
                <a:srgbClr val="99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6560AD88-1D13-6050-24A7-8E2AB222C0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101618"/>
              </p:ext>
            </p:extLst>
          </p:nvPr>
        </p:nvGraphicFramePr>
        <p:xfrm>
          <a:off x="474129" y="4310854"/>
          <a:ext cx="3165081" cy="1463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38000" imgH="749160" progId="Equation.DSMT4">
                  <p:embed/>
                </p:oleObj>
              </mc:Choice>
              <mc:Fallback>
                <p:oleObj name="Equation" r:id="rId8" imgW="1638000" imgH="74916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A6B431FD-1C6A-2AFE-151A-60FCDAE370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129" y="4310854"/>
                        <a:ext cx="3165081" cy="14633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图片 32">
            <a:extLst>
              <a:ext uri="{FF2B5EF4-FFF2-40B4-BE49-F238E27FC236}">
                <a16:creationId xmlns:a16="http://schemas.microsoft.com/office/drawing/2014/main" id="{BB77C6EE-E261-D62C-4979-EFD3BA9972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067307" y="3347338"/>
            <a:ext cx="249613" cy="13137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AAB4942-F1EE-CE2D-1CE9-2F7D408AFF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6852685" y="3359202"/>
            <a:ext cx="249613" cy="131375"/>
          </a:xfrm>
          <a:prstGeom prst="rect">
            <a:avLst/>
          </a:prstGeom>
        </p:spPr>
      </p:pic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EA4DB218-CB8F-351D-5476-D9BDFB1918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527334"/>
              </p:ext>
            </p:extLst>
          </p:nvPr>
        </p:nvGraphicFramePr>
        <p:xfrm>
          <a:off x="6724103" y="3232201"/>
          <a:ext cx="22701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6720" imgH="190440" progId="Equation.DSMT4">
                  <p:embed/>
                </p:oleObj>
              </mc:Choice>
              <mc:Fallback>
                <p:oleObj name="Equation" r:id="rId11" imgW="126720" imgH="19044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90A1D324-9429-DEC9-6694-ADD94EC08C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4103" y="3232201"/>
                        <a:ext cx="227012" cy="3460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BD1952EC-1D23-5B4A-2446-C2AD67708A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992055"/>
              </p:ext>
            </p:extLst>
          </p:nvPr>
        </p:nvGraphicFramePr>
        <p:xfrm>
          <a:off x="6225151" y="3199418"/>
          <a:ext cx="22701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26720" imgH="190440" progId="Equation.DSMT4">
                  <p:embed/>
                </p:oleObj>
              </mc:Choice>
              <mc:Fallback>
                <p:oleObj name="Equation" r:id="rId13" imgW="126720" imgH="190440" progId="Equation.DSMT4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EA4DB218-CB8F-351D-5476-D9BDFB1918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151" y="3199418"/>
                        <a:ext cx="227012" cy="3460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872865-CB9D-367A-B5E4-1AD8234FF9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500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7</a:t>
            </a:r>
            <a:endParaRPr lang="zh-CN" altLang="en-US" sz="3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4D849A-1E06-11FB-C352-B1B7754CE5D2}"/>
              </a:ext>
            </a:extLst>
          </p:cNvPr>
          <p:cNvSpPr txBox="1"/>
          <p:nvPr/>
        </p:nvSpPr>
        <p:spPr>
          <a:xfrm>
            <a:off x="263601" y="2421076"/>
            <a:ext cx="8628403" cy="1436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求解阶跃响应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单位阶跃特性、冲激响应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单位冲激特性。此类题目常先通过用单位阶跃电源作激励，求出单位阶跃特性；再通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过对单位阶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跃特性求导求出单位冲激特性。此种题型还会在利用卷积积分法求解的题目中考查，因为要利用卷积积分法首先也要求出待求量的单位冲激特性。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endParaRPr lang="zh-CN" altLang="en-US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78970B-7FD3-2D9A-B8F0-A7681A4BC6C9}"/>
              </a:ext>
            </a:extLst>
          </p:cNvPr>
          <p:cNvSpPr txBox="1"/>
          <p:nvPr/>
        </p:nvSpPr>
        <p:spPr>
          <a:xfrm>
            <a:off x="251996" y="990600"/>
            <a:ext cx="8640008" cy="1207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电路如图所示。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>
              <a:lnSpc>
                <a:spcPct val="125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）求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的单位阶跃特性；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>
              <a:lnSpc>
                <a:spcPct val="125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的单位冲激特性。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0C65A71-E561-34F9-CBD4-25D7EEDDD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015412"/>
              </p:ext>
            </p:extLst>
          </p:nvPr>
        </p:nvGraphicFramePr>
        <p:xfrm>
          <a:off x="4572000" y="1041747"/>
          <a:ext cx="3240003" cy="1307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285239" imgH="920486" progId="Visio.Drawing.11">
                  <p:embed/>
                </p:oleObj>
              </mc:Choice>
              <mc:Fallback>
                <p:oleObj name="Visio" r:id="rId2" imgW="2285239" imgH="92048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041747"/>
                        <a:ext cx="3240003" cy="13072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5CE7FC1-F393-BB30-F2F6-ABF88A908F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0086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7</a:t>
            </a:r>
            <a:endParaRPr lang="zh-CN" altLang="en-US" sz="3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78970B-7FD3-2D9A-B8F0-A7681A4BC6C9}"/>
              </a:ext>
            </a:extLst>
          </p:cNvPr>
          <p:cNvSpPr txBox="1"/>
          <p:nvPr/>
        </p:nvSpPr>
        <p:spPr>
          <a:xfrm>
            <a:off x="251996" y="990600"/>
            <a:ext cx="8640008" cy="1207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电路如图所示。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>
              <a:lnSpc>
                <a:spcPct val="125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）求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的单位阶跃特性；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>
              <a:lnSpc>
                <a:spcPct val="125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的单位冲激特性。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0C65A71-E561-34F9-CBD4-25D7EEDDD4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1041747"/>
          <a:ext cx="3240003" cy="1307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285239" imgH="920486" progId="Visio.Drawing.11">
                  <p:embed/>
                </p:oleObj>
              </mc:Choice>
              <mc:Fallback>
                <p:oleObj name="Visio" r:id="rId2" imgW="2285239" imgH="920486" progId="Visio.Drawing.11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40C65A71-E561-34F9-CBD4-25D7EEDDD4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041747"/>
                        <a:ext cx="3240003" cy="13072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D1AED03-5A16-5102-220A-4019E5B78CC2}"/>
              </a:ext>
            </a:extLst>
          </p:cNvPr>
          <p:cNvSpPr txBox="1"/>
          <p:nvPr/>
        </p:nvSpPr>
        <p:spPr>
          <a:xfrm>
            <a:off x="243194" y="2663026"/>
            <a:ext cx="8495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先求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两端的戴维南等效电路。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端开路时，由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KCL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得：</a:t>
            </a:r>
            <a:endParaRPr lang="zh-CN" altLang="en-US" dirty="0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50A942-7AC4-1F3B-3123-91EBD7E490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105719"/>
              </p:ext>
            </p:extLst>
          </p:nvPr>
        </p:nvGraphicFramePr>
        <p:xfrm>
          <a:off x="1754099" y="2274783"/>
          <a:ext cx="1080001" cy="381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47700" imgH="228600" progId="Equation.DSMT4">
                  <p:embed/>
                </p:oleObj>
              </mc:Choice>
              <mc:Fallback>
                <p:oleObj name="Equation" r:id="rId4" imgW="647700" imgH="228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099" y="2274783"/>
                        <a:ext cx="1080001" cy="3811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2A20C4A3-65F1-EBCF-EBED-42C908D56A02}"/>
              </a:ext>
            </a:extLst>
          </p:cNvPr>
          <p:cNvSpPr txBox="1"/>
          <p:nvPr/>
        </p:nvSpPr>
        <p:spPr>
          <a:xfrm>
            <a:off x="251995" y="2247473"/>
            <a:ext cx="5400006" cy="40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解：（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）当                      时</a:t>
            </a:r>
            <a:r>
              <a:rPr lang="zh-CN" altLang="en-US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（电源换成单位阶跃电源）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9933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7497EAAE-0B5D-9F11-B5E6-62D1228557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462682"/>
              </p:ext>
            </p:extLst>
          </p:nvPr>
        </p:nvGraphicFramePr>
        <p:xfrm>
          <a:off x="6276925" y="2595039"/>
          <a:ext cx="2844000" cy="473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87600" imgH="393700" progId="Equation.DSMT4">
                  <p:embed/>
                </p:oleObj>
              </mc:Choice>
              <mc:Fallback>
                <p:oleObj name="Equation" r:id="rId6" imgW="23876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6925" y="2595039"/>
                        <a:ext cx="2844000" cy="4733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C8C60A0C-288B-749C-8F6F-CD67624F4A46}"/>
              </a:ext>
            </a:extLst>
          </p:cNvPr>
          <p:cNvSpPr txBox="1"/>
          <p:nvPr/>
        </p:nvSpPr>
        <p:spPr>
          <a:xfrm>
            <a:off x="5225698" y="761514"/>
            <a:ext cx="426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①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55F35C6-7590-3FBA-8C15-E3BC6B954F43}"/>
              </a:ext>
            </a:extLst>
          </p:cNvPr>
          <p:cNvSpPr txBox="1"/>
          <p:nvPr/>
        </p:nvSpPr>
        <p:spPr>
          <a:xfrm>
            <a:off x="243194" y="3059668"/>
            <a:ext cx="2168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开路电压</a:t>
            </a:r>
            <a:endParaRPr lang="zh-CN" altLang="en-US" dirty="0"/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03D6C375-A956-BC10-E239-205981FCD4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313797"/>
              </p:ext>
            </p:extLst>
          </p:nvPr>
        </p:nvGraphicFramePr>
        <p:xfrm>
          <a:off x="1462131" y="3056384"/>
          <a:ext cx="3595857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222500" imgH="228600" progId="Equation.DSMT4">
                  <p:embed/>
                </p:oleObj>
              </mc:Choice>
              <mc:Fallback>
                <p:oleObj name="Equation" r:id="rId8" imgW="22225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131" y="3056384"/>
                        <a:ext cx="3595857" cy="3693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3AF725BB-C762-74A2-5870-D814BAF95E5A}"/>
              </a:ext>
            </a:extLst>
          </p:cNvPr>
          <p:cNvSpPr txBox="1"/>
          <p:nvPr/>
        </p:nvSpPr>
        <p:spPr>
          <a:xfrm>
            <a:off x="251996" y="349746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求等效电阻的电路如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右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所示。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E9D9E78C-39FA-FD26-4B94-F8CB324345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797514"/>
              </p:ext>
            </p:extLst>
          </p:nvPr>
        </p:nvGraphicFramePr>
        <p:xfrm>
          <a:off x="6444522" y="3139612"/>
          <a:ext cx="1982553" cy="1408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1448434" imgH="1022424" progId="Visio.Drawing.11">
                  <p:embed/>
                </p:oleObj>
              </mc:Choice>
              <mc:Fallback>
                <p:oleObj name="Visio" r:id="rId10" imgW="1448434" imgH="1022424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4522" y="3139612"/>
                        <a:ext cx="1982553" cy="14086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F26DE3BE-EFD6-C9EB-DE26-69366AD25B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039124"/>
              </p:ext>
            </p:extLst>
          </p:nvPr>
        </p:nvGraphicFramePr>
        <p:xfrm>
          <a:off x="357173" y="3804673"/>
          <a:ext cx="2795356" cy="606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828800" imgH="393700" progId="Equation.DSMT4">
                  <p:embed/>
                </p:oleObj>
              </mc:Choice>
              <mc:Fallback>
                <p:oleObj name="Equation" r:id="rId12" imgW="1828800" imgH="3937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73" y="3804673"/>
                        <a:ext cx="2795356" cy="6066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61425C4A-0291-1BD1-78B7-D01FEC284F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568715"/>
              </p:ext>
            </p:extLst>
          </p:nvPr>
        </p:nvGraphicFramePr>
        <p:xfrm>
          <a:off x="3782904" y="3833821"/>
          <a:ext cx="2550168" cy="577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752600" imgH="393700" progId="Equation.DSMT4">
                  <p:embed/>
                </p:oleObj>
              </mc:Choice>
              <mc:Fallback>
                <p:oleObj name="Equation" r:id="rId14" imgW="1752600" imgH="3937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2904" y="3833821"/>
                        <a:ext cx="2550168" cy="5774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>
            <a:extLst>
              <a:ext uri="{FF2B5EF4-FFF2-40B4-BE49-F238E27FC236}">
                <a16:creationId xmlns:a16="http://schemas.microsoft.com/office/drawing/2014/main" id="{E330219B-2D04-2B76-BCF7-8EC5832FDE0D}"/>
              </a:ext>
            </a:extLst>
          </p:cNvPr>
          <p:cNvSpPr txBox="1"/>
          <p:nvPr/>
        </p:nvSpPr>
        <p:spPr>
          <a:xfrm>
            <a:off x="251996" y="4489146"/>
            <a:ext cx="2160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等效电阻</a:t>
            </a:r>
            <a:endParaRPr lang="zh-CN" altLang="en-US" dirty="0"/>
          </a:p>
        </p:txBody>
      </p: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CAC7AC6C-FEB3-D184-6044-3F52BB1818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792327"/>
              </p:ext>
            </p:extLst>
          </p:nvPr>
        </p:nvGraphicFramePr>
        <p:xfrm>
          <a:off x="1608430" y="4369706"/>
          <a:ext cx="1118755" cy="60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799753" imgH="431613" progId="Equation.DSMT4">
                  <p:embed/>
                </p:oleObj>
              </mc:Choice>
              <mc:Fallback>
                <p:oleObj name="Equation" r:id="rId16" imgW="799753" imgH="431613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8430" y="4369706"/>
                        <a:ext cx="1118755" cy="6082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本框 31">
            <a:extLst>
              <a:ext uri="{FF2B5EF4-FFF2-40B4-BE49-F238E27FC236}">
                <a16:creationId xmlns:a16="http://schemas.microsoft.com/office/drawing/2014/main" id="{EF831DEC-B6C5-F4D8-36DB-D2D4FA88AE8F}"/>
              </a:ext>
            </a:extLst>
          </p:cNvPr>
          <p:cNvSpPr txBox="1"/>
          <p:nvPr/>
        </p:nvSpPr>
        <p:spPr>
          <a:xfrm>
            <a:off x="251995" y="4992050"/>
            <a:ext cx="540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戴维南等效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后的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电路如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右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所示。时间常数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62C6D90-8AE2-85A6-96DF-8907630651F9}"/>
              </a:ext>
            </a:extLst>
          </p:cNvPr>
          <p:cNvSpPr txBox="1"/>
          <p:nvPr/>
        </p:nvSpPr>
        <p:spPr>
          <a:xfrm>
            <a:off x="8432422" y="4041972"/>
            <a:ext cx="61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zh-CN" altLang="en-US" dirty="0"/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B66419A7-6029-AB76-C6E0-5C65332624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147139"/>
              </p:ext>
            </p:extLst>
          </p:nvPr>
        </p:nvGraphicFramePr>
        <p:xfrm>
          <a:off x="6780455" y="4740291"/>
          <a:ext cx="1646620" cy="1141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8" imgW="1166361" imgH="808937" progId="Visio.Drawing.11">
                  <p:embed/>
                </p:oleObj>
              </mc:Choice>
              <mc:Fallback>
                <p:oleObj name="Visio" r:id="rId18" imgW="1166361" imgH="808937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0455" y="4740291"/>
                        <a:ext cx="1646620" cy="11418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A3FE0D71-2007-237F-6002-C763A71B5A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654881"/>
              </p:ext>
            </p:extLst>
          </p:nvPr>
        </p:nvGraphicFramePr>
        <p:xfrm>
          <a:off x="4907373" y="5006731"/>
          <a:ext cx="1425699" cy="36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901309" imgH="228501" progId="Equation.DSMT4">
                  <p:embed/>
                </p:oleObj>
              </mc:Choice>
              <mc:Fallback>
                <p:oleObj name="Equation" r:id="rId20" imgW="901309" imgH="228501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7373" y="5006731"/>
                        <a:ext cx="1425699" cy="3627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>
            <a:extLst>
              <a:ext uri="{FF2B5EF4-FFF2-40B4-BE49-F238E27FC236}">
                <a16:creationId xmlns:a16="http://schemas.microsoft.com/office/drawing/2014/main" id="{6E5D351A-57BB-A42C-1AAB-CBC466511323}"/>
              </a:ext>
            </a:extLst>
          </p:cNvPr>
          <p:cNvSpPr txBox="1"/>
          <p:nvPr/>
        </p:nvSpPr>
        <p:spPr>
          <a:xfrm>
            <a:off x="251996" y="544745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根据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三要素公式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得</a:t>
            </a:r>
            <a:r>
              <a:rPr lang="en-US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单位阶跃特性为：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B63968CF-BB39-1FCB-9D33-9E73610957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60602"/>
              </p:ext>
            </p:extLst>
          </p:nvPr>
        </p:nvGraphicFramePr>
        <p:xfrm>
          <a:off x="4428746" y="5507123"/>
          <a:ext cx="2236154" cy="30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536033" imgH="215806" progId="Equation.DSMT4">
                  <p:embed/>
                </p:oleObj>
              </mc:Choice>
              <mc:Fallback>
                <p:oleObj name="Equation" r:id="rId22" imgW="1536033" imgH="215806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8746" y="5507123"/>
                        <a:ext cx="2236154" cy="3089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文本框 43">
            <a:extLst>
              <a:ext uri="{FF2B5EF4-FFF2-40B4-BE49-F238E27FC236}">
                <a16:creationId xmlns:a16="http://schemas.microsoft.com/office/drawing/2014/main" id="{92AFDA67-B612-F84F-0CCB-A8B8B6C50C10}"/>
              </a:ext>
            </a:extLst>
          </p:cNvPr>
          <p:cNvSpPr txBox="1"/>
          <p:nvPr/>
        </p:nvSpPr>
        <p:spPr>
          <a:xfrm>
            <a:off x="251995" y="6004754"/>
            <a:ext cx="4655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(2)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单位冲激特性为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单位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阶跃特性的导数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dirty="0"/>
          </a:p>
        </p:txBody>
      </p:sp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7761061C-A514-655B-8BCB-C9D67D941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371711"/>
              </p:ext>
            </p:extLst>
          </p:nvPr>
        </p:nvGraphicFramePr>
        <p:xfrm>
          <a:off x="4671592" y="5902856"/>
          <a:ext cx="2924815" cy="597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943100" imgH="393700" progId="Equation.DSMT4">
                  <p:embed/>
                </p:oleObj>
              </mc:Choice>
              <mc:Fallback>
                <p:oleObj name="Equation" r:id="rId24" imgW="1943100" imgH="3937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1592" y="5902856"/>
                        <a:ext cx="2924815" cy="5973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文本框 46">
            <a:extLst>
              <a:ext uri="{FF2B5EF4-FFF2-40B4-BE49-F238E27FC236}">
                <a16:creationId xmlns:a16="http://schemas.microsoft.com/office/drawing/2014/main" id="{669BFD9A-9C8A-7C33-618B-B243837F7D67}"/>
              </a:ext>
            </a:extLst>
          </p:cNvPr>
          <p:cNvSpPr txBox="1"/>
          <p:nvPr/>
        </p:nvSpPr>
        <p:spPr>
          <a:xfrm>
            <a:off x="8441971" y="5476913"/>
            <a:ext cx="61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B140E7-D1B0-BC1B-22B1-0679FF0AFC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31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6" grpId="0"/>
      <p:bldP spid="20" grpId="0"/>
      <p:bldP spid="28" grpId="0"/>
      <p:bldP spid="32" grpId="0"/>
      <p:bldP spid="33" grpId="0"/>
      <p:bldP spid="40" grpId="0"/>
      <p:bldP spid="44" grpId="0"/>
      <p:bldP spid="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8.5 </a:t>
            </a:r>
            <a:r>
              <a:rPr lang="zh-CN" altLang="en-US" dirty="0">
                <a:solidFill>
                  <a:srgbClr val="000000"/>
                </a:solidFill>
              </a:rPr>
              <a:t>卷积积分法</a:t>
            </a:r>
            <a:endParaRPr lang="zh-CN" altLang="en-US" sz="3000" dirty="0"/>
          </a:p>
        </p:txBody>
      </p:sp>
      <p:sp>
        <p:nvSpPr>
          <p:cNvPr id="4" name="Text Box 15">
            <a:extLst>
              <a:ext uri="{FF2B5EF4-FFF2-40B4-BE49-F238E27FC236}">
                <a16:creationId xmlns:a16="http://schemas.microsoft.com/office/drawing/2014/main" id="{B6AE9509-9610-C1D4-41A8-734C07D70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79628"/>
            <a:ext cx="12650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※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解释</a:t>
            </a:r>
            <a:r>
              <a:rPr kumimoji="1"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</p:txBody>
      </p:sp>
      <p:graphicFrame>
        <p:nvGraphicFramePr>
          <p:cNvPr id="19" name="Object 14">
            <a:extLst>
              <a:ext uri="{FF2B5EF4-FFF2-40B4-BE49-F238E27FC236}">
                <a16:creationId xmlns:a16="http://schemas.microsoft.com/office/drawing/2014/main" id="{E5430ADF-CE74-B4E6-49C8-D1AE7ABBE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9624343"/>
              </p:ext>
            </p:extLst>
          </p:nvPr>
        </p:nvGraphicFramePr>
        <p:xfrm>
          <a:off x="1837531" y="1617628"/>
          <a:ext cx="5075237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61960" imgH="355320" progId="Equation.DSMT4">
                  <p:embed/>
                </p:oleObj>
              </mc:Choice>
              <mc:Fallback>
                <p:oleObj name="Equation" r:id="rId2" imgW="2361960" imgH="355320" progId="Equation.DSMT4">
                  <p:embed/>
                  <p:pic>
                    <p:nvPicPr>
                      <p:cNvPr id="19" name="Object 14">
                        <a:extLst>
                          <a:ext uri="{FF2B5EF4-FFF2-40B4-BE49-F238E27FC236}">
                            <a16:creationId xmlns:a16="http://schemas.microsoft.com/office/drawing/2014/main" id="{E5430ADF-CE74-B4E6-49C8-D1AE7ABBEA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7531" y="1617628"/>
                        <a:ext cx="5075237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6">
            <a:extLst>
              <a:ext uri="{FF2B5EF4-FFF2-40B4-BE49-F238E27FC236}">
                <a16:creationId xmlns:a16="http://schemas.microsoft.com/office/drawing/2014/main" id="{32094B8C-18DF-6F5E-2045-FAE11ED98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69" y="1157864"/>
            <a:ext cx="74383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若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为电路在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时刻对激励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零状态响应</a:t>
            </a:r>
            <a:r>
              <a:rPr kumimoji="1" lang="zh-CN" alt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，则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Rectangle 26">
            <a:extLst>
              <a:ext uri="{FF2B5EF4-FFF2-40B4-BE49-F238E27FC236}">
                <a16:creationId xmlns:a16="http://schemas.microsoft.com/office/drawing/2014/main" id="{FC13DA82-56B7-FA29-2621-DFA4D0A8F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2839392"/>
            <a:ext cx="8434805" cy="327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激励划分成若干脉冲激励，当实现无限细分（脉冲个数无限多、脉冲宽度无限小即为微分量     ）时，脉冲就成为延迟的冲激激励，脉冲函数所围面积就成为冲激强度</a:t>
            </a:r>
            <a:r>
              <a:rPr kumimoji="1" lang="en-US" altLang="zh-CN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例如，开始于</a:t>
            </a:r>
            <a:endParaRPr kumimoji="1" lang="en-US" altLang="zh-CN" sz="2400" b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处的延迟冲激激励近似为</a:t>
            </a:r>
            <a:endParaRPr kumimoji="1" lang="en-US" altLang="zh-CN" sz="2400" b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其引起的响应为</a:t>
            </a:r>
            <a:endParaRPr kumimoji="1" lang="en-US" altLang="zh-CN" sz="24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将</a:t>
            </a:r>
            <a:r>
              <a:rPr kumimoji="1" lang="zh-CN" alt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响应</a:t>
            </a: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叠加，由于              ，因此</a:t>
            </a:r>
            <a:endParaRPr kumimoji="1" lang="en-US" altLang="zh-CN" sz="2400" b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叠加即为积分，即得卷积积分公式</a:t>
            </a:r>
            <a:endParaRPr kumimoji="1" lang="en-US" altLang="zh-CN" sz="2400" b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0" name="Object 14">
            <a:extLst>
              <a:ext uri="{FF2B5EF4-FFF2-40B4-BE49-F238E27FC236}">
                <a16:creationId xmlns:a16="http://schemas.microsoft.com/office/drawing/2014/main" id="{748EE621-7168-FBEA-F61E-0EC8F076B0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197935"/>
              </p:ext>
            </p:extLst>
          </p:nvPr>
        </p:nvGraphicFramePr>
        <p:xfrm>
          <a:off x="4674601" y="4294823"/>
          <a:ext cx="2363788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04840" imgH="203040" progId="Equation.DSMT4">
                  <p:embed/>
                </p:oleObj>
              </mc:Choice>
              <mc:Fallback>
                <p:oleObj name="Equation" r:id="rId4" imgW="1104840" imgH="203040" progId="Equation.DSMT4">
                  <p:embed/>
                  <p:pic>
                    <p:nvPicPr>
                      <p:cNvPr id="30" name="Object 14">
                        <a:extLst>
                          <a:ext uri="{FF2B5EF4-FFF2-40B4-BE49-F238E27FC236}">
                            <a16:creationId xmlns:a16="http://schemas.microsoft.com/office/drawing/2014/main" id="{748EE621-7168-FBEA-F61E-0EC8F076B0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4601" y="4294823"/>
                        <a:ext cx="2363788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4">
            <a:extLst>
              <a:ext uri="{FF2B5EF4-FFF2-40B4-BE49-F238E27FC236}">
                <a16:creationId xmlns:a16="http://schemas.microsoft.com/office/drawing/2014/main" id="{1E00F8EF-6ED5-1D8B-4724-FB5283A42D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4716680"/>
              </p:ext>
            </p:extLst>
          </p:nvPr>
        </p:nvGraphicFramePr>
        <p:xfrm>
          <a:off x="4800600" y="3361377"/>
          <a:ext cx="490537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8600" imgH="203040" progId="Equation.DSMT4">
                  <p:embed/>
                </p:oleObj>
              </mc:Choice>
              <mc:Fallback>
                <p:oleObj name="Equation" r:id="rId6" imgW="228600" imgH="203040" progId="Equation.DSMT4">
                  <p:embed/>
                  <p:pic>
                    <p:nvPicPr>
                      <p:cNvPr id="32" name="Object 14">
                        <a:extLst>
                          <a:ext uri="{FF2B5EF4-FFF2-40B4-BE49-F238E27FC236}">
                            <a16:creationId xmlns:a16="http://schemas.microsoft.com/office/drawing/2014/main" id="{1E00F8EF-6ED5-1D8B-4724-FB5283A42D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3361377"/>
                        <a:ext cx="490537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14">
            <a:extLst>
              <a:ext uri="{FF2B5EF4-FFF2-40B4-BE49-F238E27FC236}">
                <a16:creationId xmlns:a16="http://schemas.microsoft.com/office/drawing/2014/main" id="{0F3BB79B-9BE8-47B0-2F8F-3901D0CC67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773910"/>
              </p:ext>
            </p:extLst>
          </p:nvPr>
        </p:nvGraphicFramePr>
        <p:xfrm>
          <a:off x="516569" y="4307373"/>
          <a:ext cx="735013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42720" imgH="203040" progId="Equation.DSMT4">
                  <p:embed/>
                </p:oleObj>
              </mc:Choice>
              <mc:Fallback>
                <p:oleObj name="Equation" r:id="rId8" imgW="342720" imgH="203040" progId="Equation.DSMT4">
                  <p:embed/>
                  <p:pic>
                    <p:nvPicPr>
                      <p:cNvPr id="33" name="Object 14">
                        <a:extLst>
                          <a:ext uri="{FF2B5EF4-FFF2-40B4-BE49-F238E27FC236}">
                            <a16:creationId xmlns:a16="http://schemas.microsoft.com/office/drawing/2014/main" id="{0F3BB79B-9BE8-47B0-2F8F-3901D0CC67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569" y="4307373"/>
                        <a:ext cx="735013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E0660FF8-2DE1-AFC3-156D-BE1C4CBB91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2746" y="4833222"/>
            <a:ext cx="3810330" cy="1668925"/>
          </a:xfrm>
          <a:prstGeom prst="rect">
            <a:avLst/>
          </a:prstGeom>
        </p:spPr>
      </p:pic>
      <p:graphicFrame>
        <p:nvGraphicFramePr>
          <p:cNvPr id="13" name="Object 14">
            <a:extLst>
              <a:ext uri="{FF2B5EF4-FFF2-40B4-BE49-F238E27FC236}">
                <a16:creationId xmlns:a16="http://schemas.microsoft.com/office/drawing/2014/main" id="{651A8AAB-1253-76D1-D687-BEA7E9E500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974959"/>
              </p:ext>
            </p:extLst>
          </p:nvPr>
        </p:nvGraphicFramePr>
        <p:xfrm>
          <a:off x="2794837" y="4754586"/>
          <a:ext cx="2338387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91880" imgH="203040" progId="Equation.DSMT4">
                  <p:embed/>
                </p:oleObj>
              </mc:Choice>
              <mc:Fallback>
                <p:oleObj name="Equation" r:id="rId11" imgW="1091880" imgH="203040" progId="Equation.DSMT4">
                  <p:embed/>
                  <p:pic>
                    <p:nvPicPr>
                      <p:cNvPr id="30" name="Object 14">
                        <a:extLst>
                          <a:ext uri="{FF2B5EF4-FFF2-40B4-BE49-F238E27FC236}">
                            <a16:creationId xmlns:a16="http://schemas.microsoft.com/office/drawing/2014/main" id="{748EE621-7168-FBEA-F61E-0EC8F076B0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837" y="4754586"/>
                        <a:ext cx="2338387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4">
            <a:extLst>
              <a:ext uri="{FF2B5EF4-FFF2-40B4-BE49-F238E27FC236}">
                <a16:creationId xmlns:a16="http://schemas.microsoft.com/office/drawing/2014/main" id="{EC824CFF-2083-DF5D-983A-C9C739F796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296350"/>
              </p:ext>
            </p:extLst>
          </p:nvPr>
        </p:nvGraphicFramePr>
        <p:xfrm>
          <a:off x="1041839" y="6045200"/>
          <a:ext cx="3373438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574640" imgH="330120" progId="Equation.DSMT4">
                  <p:embed/>
                </p:oleObj>
              </mc:Choice>
              <mc:Fallback>
                <p:oleObj name="Equation" r:id="rId13" imgW="1574640" imgH="330120" progId="Equation.DSMT4">
                  <p:embed/>
                  <p:pic>
                    <p:nvPicPr>
                      <p:cNvPr id="13" name="Object 14">
                        <a:extLst>
                          <a:ext uri="{FF2B5EF4-FFF2-40B4-BE49-F238E27FC236}">
                            <a16:creationId xmlns:a16="http://schemas.microsoft.com/office/drawing/2014/main" id="{651A8AAB-1253-76D1-D687-BEA7E9E500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1839" y="6045200"/>
                        <a:ext cx="3373438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F350622F-2C89-0AB8-66F6-E17A5A7C41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621644"/>
              </p:ext>
            </p:extLst>
          </p:nvPr>
        </p:nvGraphicFramePr>
        <p:xfrm>
          <a:off x="2949905" y="5240372"/>
          <a:ext cx="111760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20560" imgH="203040" progId="Equation.DSMT4">
                  <p:embed/>
                </p:oleObj>
              </mc:Choice>
              <mc:Fallback>
                <p:oleObj name="Equation" r:id="rId15" imgW="520560" imgH="203040" progId="Equation.DSMT4">
                  <p:embed/>
                  <p:pic>
                    <p:nvPicPr>
                      <p:cNvPr id="32" name="Object 14">
                        <a:extLst>
                          <a:ext uri="{FF2B5EF4-FFF2-40B4-BE49-F238E27FC236}">
                            <a16:creationId xmlns:a16="http://schemas.microsoft.com/office/drawing/2014/main" id="{1E00F8EF-6ED5-1D8B-4724-FB5283A42D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9905" y="5240372"/>
                        <a:ext cx="111760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136CB8-CADB-E880-3E48-5639EC1CB2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8285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8.5 </a:t>
            </a:r>
            <a:r>
              <a:rPr lang="zh-CN" altLang="en-US" dirty="0">
                <a:solidFill>
                  <a:srgbClr val="000000"/>
                </a:solidFill>
              </a:rPr>
              <a:t>卷积积分法</a:t>
            </a:r>
            <a:endParaRPr lang="zh-CN" altLang="en-US" sz="3000" dirty="0"/>
          </a:p>
        </p:txBody>
      </p:sp>
      <p:sp>
        <p:nvSpPr>
          <p:cNvPr id="4" name="Text Box 15">
            <a:extLst>
              <a:ext uri="{FF2B5EF4-FFF2-40B4-BE49-F238E27FC236}">
                <a16:creationId xmlns:a16="http://schemas.microsoft.com/office/drawing/2014/main" id="{B6AE9509-9610-C1D4-41A8-734C07D70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79628"/>
            <a:ext cx="12650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※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应用</a:t>
            </a:r>
            <a:r>
              <a:rPr kumimoji="1"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</p:txBody>
      </p:sp>
      <p:graphicFrame>
        <p:nvGraphicFramePr>
          <p:cNvPr id="19" name="Object 14">
            <a:extLst>
              <a:ext uri="{FF2B5EF4-FFF2-40B4-BE49-F238E27FC236}">
                <a16:creationId xmlns:a16="http://schemas.microsoft.com/office/drawing/2014/main" id="{E5430ADF-CE74-B4E6-49C8-D1AE7ABBE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975601"/>
              </p:ext>
            </p:extLst>
          </p:nvPr>
        </p:nvGraphicFramePr>
        <p:xfrm>
          <a:off x="1837531" y="1617628"/>
          <a:ext cx="5075237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61960" imgH="355320" progId="Equation.DSMT4">
                  <p:embed/>
                </p:oleObj>
              </mc:Choice>
              <mc:Fallback>
                <p:oleObj name="Equation" r:id="rId2" imgW="2361960" imgH="355320" progId="Equation.DSMT4">
                  <p:embed/>
                  <p:pic>
                    <p:nvPicPr>
                      <p:cNvPr id="19" name="Object 14">
                        <a:extLst>
                          <a:ext uri="{FF2B5EF4-FFF2-40B4-BE49-F238E27FC236}">
                            <a16:creationId xmlns:a16="http://schemas.microsoft.com/office/drawing/2014/main" id="{E5430ADF-CE74-B4E6-49C8-D1AE7ABBEA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7531" y="1617628"/>
                        <a:ext cx="5075237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6">
            <a:extLst>
              <a:ext uri="{FF2B5EF4-FFF2-40B4-BE49-F238E27FC236}">
                <a16:creationId xmlns:a16="http://schemas.microsoft.com/office/drawing/2014/main" id="{32094B8C-18DF-6F5E-2045-FAE11ED98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69" y="1157864"/>
            <a:ext cx="74383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若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为电路在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时刻对激励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kumimoji="1" lang="zh-CN" alt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零状态响应</a:t>
            </a:r>
            <a:r>
              <a:rPr kumimoji="1" lang="zh-CN" alt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，则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Rectangle 26">
            <a:extLst>
              <a:ext uri="{FF2B5EF4-FFF2-40B4-BE49-F238E27FC236}">
                <a16:creationId xmlns:a16="http://schemas.microsoft.com/office/drawing/2014/main" id="{FC13DA82-56B7-FA29-2621-DFA4D0A8F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2839392"/>
            <a:ext cx="8434805" cy="189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常用于求解非周期激励作用下的</a:t>
            </a:r>
            <a:r>
              <a:rPr kumimoji="1" lang="zh-CN" alt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零状态响应</a:t>
            </a:r>
            <a:r>
              <a:rPr kumimoji="1" lang="zh-CN" altLang="en-US" sz="2400" b="1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kumimoji="1" lang="en-US" altLang="zh-CN" sz="2400" b="1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先求出待求量的单位阶跃特性，求导得到单位冲激特性；</a:t>
            </a:r>
            <a:endParaRPr kumimoji="1" lang="en-US" altLang="zh-CN" sz="24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再按照上式卷积积分即可。</a:t>
            </a:r>
            <a:endParaRPr kumimoji="1" lang="en-US" altLang="zh-CN" sz="2400" b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kern="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卷积的具体应用，参看课本例题</a:t>
            </a:r>
            <a:r>
              <a:rPr kumimoji="1" lang="en-US" altLang="zh-CN" sz="2400" b="1" kern="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8.10</a:t>
            </a:r>
            <a:r>
              <a:rPr kumimoji="1" lang="zh-CN" altLang="en-US" sz="2400" b="1" kern="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1" lang="en-US" altLang="zh-CN" sz="2400" b="1" kern="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8.11</a:t>
            </a:r>
            <a:r>
              <a:rPr kumimoji="1" lang="zh-CN" altLang="en-US" sz="2400" b="1" kern="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，习题</a:t>
            </a:r>
            <a:r>
              <a:rPr kumimoji="1" lang="en-US" altLang="zh-CN" sz="2400" b="1" kern="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8.36</a:t>
            </a:r>
            <a:r>
              <a:rPr kumimoji="1" lang="zh-CN" altLang="en-US" sz="2400" b="1" kern="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kumimoji="1" lang="en-US" altLang="zh-CN" sz="2400" b="1" u="none" strike="noStrike" kern="0" cap="none" spc="0" normalizeH="0" baseline="0" noProof="0" dirty="0">
              <a:ln>
                <a:noFill/>
              </a:ln>
              <a:solidFill>
                <a:srgbClr val="9933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B56E32-D70D-9220-CEE6-486F53595A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2461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8.6 </a:t>
            </a:r>
            <a:r>
              <a:rPr lang="zh-CN" altLang="en-US" dirty="0">
                <a:solidFill>
                  <a:srgbClr val="000000"/>
                </a:solidFill>
              </a:rPr>
              <a:t>二阶电路暂态过程</a:t>
            </a:r>
            <a:endParaRPr lang="zh-CN" altLang="en-US" sz="3000" dirty="0"/>
          </a:p>
        </p:txBody>
      </p:sp>
      <p:sp>
        <p:nvSpPr>
          <p:cNvPr id="3" name="Text Box 125">
            <a:extLst>
              <a:ext uri="{FF2B5EF4-FFF2-40B4-BE49-F238E27FC236}">
                <a16:creationId xmlns:a16="http://schemas.microsoft.com/office/drawing/2014/main" id="{34947694-75FE-5254-094B-B74D35E74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96" y="1035170"/>
            <a:ext cx="8892004" cy="972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二阶电路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用二阶微分方程描述的电路。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对于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RLC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串联电路，有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7D61C3A-5559-718D-4F2D-EC10EDF84A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0864782"/>
              </p:ext>
            </p:extLst>
          </p:nvPr>
        </p:nvGraphicFramePr>
        <p:xfrm>
          <a:off x="700088" y="2052638"/>
          <a:ext cx="44196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82600" imgH="444240" progId="Equation.DSMT4">
                  <p:embed/>
                </p:oleObj>
              </mc:Choice>
              <mc:Fallback>
                <p:oleObj name="Equation" r:id="rId2" imgW="2082600" imgH="444240" progId="Equation.DSMT4">
                  <p:embed/>
                  <p:pic>
                    <p:nvPicPr>
                      <p:cNvPr id="8195" name="Object 3">
                        <a:extLst>
                          <a:ext uri="{FF2B5EF4-FFF2-40B4-BE49-F238E27FC236}">
                            <a16:creationId xmlns:a16="http://schemas.microsoft.com/office/drawing/2014/main" id="{FCE3B9CE-0270-56C7-F61A-7374551063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8" y="2052638"/>
                        <a:ext cx="44196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DF5A6A8-853E-7638-972C-B8D61E8AD6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528066"/>
              </p:ext>
            </p:extLst>
          </p:nvPr>
        </p:nvGraphicFramePr>
        <p:xfrm>
          <a:off x="673101" y="3064446"/>
          <a:ext cx="41021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30320" imgH="444240" progId="Equation.DSMT4">
                  <p:embed/>
                </p:oleObj>
              </mc:Choice>
              <mc:Fallback>
                <p:oleObj name="Equation" r:id="rId4" imgW="1930320" imgH="444240" progId="Equation.DSMT4">
                  <p:embed/>
                  <p:pic>
                    <p:nvPicPr>
                      <p:cNvPr id="8196" name="Object 4">
                        <a:extLst>
                          <a:ext uri="{FF2B5EF4-FFF2-40B4-BE49-F238E27FC236}">
                            <a16:creationId xmlns:a16="http://schemas.microsoft.com/office/drawing/2014/main" id="{40D0186F-68F4-6B09-8764-279F1B9401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1" y="3064446"/>
                        <a:ext cx="41021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B996CE0-0980-4ECD-7B49-0827F9E089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445200"/>
              </p:ext>
            </p:extLst>
          </p:nvPr>
        </p:nvGraphicFramePr>
        <p:xfrm>
          <a:off x="677863" y="4105846"/>
          <a:ext cx="3738563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65080" imgH="444240" progId="Equation.DSMT4">
                  <p:embed/>
                </p:oleObj>
              </mc:Choice>
              <mc:Fallback>
                <p:oleObj name="Equation" r:id="rId6" imgW="1765080" imgH="444240" progId="Equation.DSMT4">
                  <p:embed/>
                  <p:pic>
                    <p:nvPicPr>
                      <p:cNvPr id="8197" name="Object 5">
                        <a:extLst>
                          <a:ext uri="{FF2B5EF4-FFF2-40B4-BE49-F238E27FC236}">
                            <a16:creationId xmlns:a16="http://schemas.microsoft.com/office/drawing/2014/main" id="{94EEC97E-EA42-9997-0A9A-97AF3F6B74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863" y="4105846"/>
                        <a:ext cx="3738563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9">
            <a:extLst>
              <a:ext uri="{FF2B5EF4-FFF2-40B4-BE49-F238E27FC236}">
                <a16:creationId xmlns:a16="http://schemas.microsoft.com/office/drawing/2014/main" id="{3B767232-BEA8-91E8-5B7B-26B2E0793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2813" y="2264201"/>
            <a:ext cx="14691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过阻尼</a:t>
            </a:r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id="{B1AD16DD-8E90-2A64-9119-63BDA7B27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9939" y="3260915"/>
            <a:ext cx="16120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临界阻尼</a:t>
            </a:r>
          </a:p>
        </p:txBody>
      </p:sp>
      <p:sp>
        <p:nvSpPr>
          <p:cNvPr id="9" name="Text Box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29268BB-9F46-3AE8-7A8B-C6010FA94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0801" y="4317925"/>
            <a:ext cx="1601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欠阻尼</a:t>
            </a:r>
          </a:p>
        </p:txBody>
      </p:sp>
      <p:sp>
        <p:nvSpPr>
          <p:cNvPr id="11" name="Text Box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E0AB135-B406-8BEA-06FE-EDD0DE217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34" y="5007165"/>
            <a:ext cx="7219927" cy="96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对于其他情形，也有上述三种情况。</a:t>
            </a:r>
            <a:endParaRPr kumimoji="1" lang="en-US" altLang="zh-CN" sz="2400" b="1" dirty="0">
              <a:solidFill>
                <a:srgbClr val="3333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按照解二阶线性微分方程的方法求出通解即可。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C85E250F-DB5D-3A53-98B8-0880582944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6547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 </a:t>
            </a:r>
            <a:r>
              <a:rPr lang="zh-CN" altLang="en-US" dirty="0"/>
              <a:t>线性动态电路暂态过程的基本概念</a:t>
            </a:r>
          </a:p>
        </p:txBody>
      </p:sp>
      <p:sp>
        <p:nvSpPr>
          <p:cNvPr id="74" name="Text Box 199">
            <a:extLst>
              <a:ext uri="{FF2B5EF4-FFF2-40B4-BE49-F238E27FC236}">
                <a16:creationId xmlns:a16="http://schemas.microsoft.com/office/drawing/2014/main" id="{53165509-C2DA-2952-73FD-8899EA945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64662"/>
            <a:ext cx="77549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过渡过程（暂态过程）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 电路由一个稳态过渡到另一个稳态需要经历的过程。  </a:t>
            </a:r>
          </a:p>
        </p:txBody>
      </p:sp>
      <p:sp>
        <p:nvSpPr>
          <p:cNvPr id="75" name="Text Box 202">
            <a:extLst>
              <a:ext uri="{FF2B5EF4-FFF2-40B4-BE49-F238E27FC236}">
                <a16:creationId xmlns:a16="http://schemas.microsoft.com/office/drawing/2014/main" id="{039AA153-1EB0-3525-AFF6-A6863FD0D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237" y="2135773"/>
            <a:ext cx="427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过渡状态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（瞬态、暂态）  </a:t>
            </a:r>
          </a:p>
        </p:txBody>
      </p:sp>
      <p:sp>
        <p:nvSpPr>
          <p:cNvPr id="76" name="Text Box 203">
            <a:extLst>
              <a:ext uri="{FF2B5EF4-FFF2-40B4-BE49-F238E27FC236}">
                <a16:creationId xmlns:a16="http://schemas.microsoft.com/office/drawing/2014/main" id="{2904AB82-0049-4E89-8159-A5AF71E90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2821573"/>
            <a:ext cx="421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过渡过程产生的原因 ？</a:t>
            </a:r>
          </a:p>
        </p:txBody>
      </p:sp>
      <p:sp>
        <p:nvSpPr>
          <p:cNvPr id="77" name="Text Box 204">
            <a:extLst>
              <a:ext uri="{FF2B5EF4-FFF2-40B4-BE49-F238E27FC236}">
                <a16:creationId xmlns:a16="http://schemas.microsoft.com/office/drawing/2014/main" id="{08E88F4E-5FEA-EE5A-ED71-5E8733834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9862" y="3358657"/>
            <a:ext cx="2292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能量不能跃变  </a:t>
            </a:r>
          </a:p>
        </p:txBody>
      </p:sp>
      <p:graphicFrame>
        <p:nvGraphicFramePr>
          <p:cNvPr id="78" name="Object 205">
            <a:extLst>
              <a:ext uri="{FF2B5EF4-FFF2-40B4-BE49-F238E27FC236}">
                <a16:creationId xmlns:a16="http://schemas.microsoft.com/office/drawing/2014/main" id="{5EA478B2-CA70-5FB2-7999-D9316E2014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970471"/>
              </p:ext>
            </p:extLst>
          </p:nvPr>
        </p:nvGraphicFramePr>
        <p:xfrm>
          <a:off x="7556400" y="3225307"/>
          <a:ext cx="9525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2200" imgH="723600" progId="Equation.3">
                  <p:embed/>
                </p:oleObj>
              </mc:Choice>
              <mc:Fallback>
                <p:oleObj name="Equation" r:id="rId2" imgW="952200" imgH="723600" progId="Equation.3">
                  <p:embed/>
                  <p:pic>
                    <p:nvPicPr>
                      <p:cNvPr id="10445" name="Object 205">
                        <a:extLst>
                          <a:ext uri="{FF2B5EF4-FFF2-40B4-BE49-F238E27FC236}">
                            <a16:creationId xmlns:a16="http://schemas.microsoft.com/office/drawing/2014/main" id="{CBDFDAFC-EF53-4C99-FCC5-F89F0D13E2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400" y="3225307"/>
                        <a:ext cx="9525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Text Box 206">
            <a:extLst>
              <a:ext uri="{FF2B5EF4-FFF2-40B4-BE49-F238E27FC236}">
                <a16:creationId xmlns:a16="http://schemas.microsoft.com/office/drawing/2014/main" id="{1A91C5CB-BBE1-8A99-7BE5-70CDAF68D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66086"/>
            <a:ext cx="519480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 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电路内部含有储能元件 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r>
              <a:rPr kumimoji="1" lang="zh-CN" alt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</p:txBody>
      </p:sp>
      <p:sp>
        <p:nvSpPr>
          <p:cNvPr id="80" name="Text Box 5">
            <a:extLst>
              <a:ext uri="{FF2B5EF4-FFF2-40B4-BE49-F238E27FC236}">
                <a16:creationId xmlns:a16="http://schemas.microsoft.com/office/drawing/2014/main" id="{9B4F555A-9C58-9F13-87DF-C21572F2C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23286"/>
            <a:ext cx="375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 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电路结构发生变化。  </a:t>
            </a:r>
          </a:p>
        </p:txBody>
      </p:sp>
      <p:sp>
        <p:nvSpPr>
          <p:cNvPr id="91" name="Text Box 7">
            <a:extLst>
              <a:ext uri="{FF2B5EF4-FFF2-40B4-BE49-F238E27FC236}">
                <a16:creationId xmlns:a16="http://schemas.microsoft.com/office/drawing/2014/main" id="{8F0882B2-FDAC-1D87-1586-67717C12B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65566"/>
            <a:ext cx="51948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开关动作、参数变化等统称为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换路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</p:txBody>
      </p:sp>
      <p:sp>
        <p:nvSpPr>
          <p:cNvPr id="94" name="Text Box 7">
            <a:extLst>
              <a:ext uri="{FF2B5EF4-FFF2-40B4-BE49-F238E27FC236}">
                <a16:creationId xmlns:a16="http://schemas.microsoft.com/office/drawing/2014/main" id="{48CD4310-69DC-561E-8066-FC9A1E296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7937" y="2279144"/>
            <a:ext cx="361094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含有动态元件（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）的电路称为</a:t>
            </a:r>
            <a:r>
              <a:rPr kumimoji="1" lang="zh-CN" altLang="en-US" sz="20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动态电路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288C6A7-0D1D-01FB-A9D0-9D2B2B4B370C}"/>
              </a:ext>
            </a:extLst>
          </p:cNvPr>
          <p:cNvCxnSpPr/>
          <p:nvPr/>
        </p:nvCxnSpPr>
        <p:spPr bwMode="auto">
          <a:xfrm flipH="1">
            <a:off x="4334668" y="3050173"/>
            <a:ext cx="1317333" cy="3159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Text Box 203">
            <a:extLst>
              <a:ext uri="{FF2B5EF4-FFF2-40B4-BE49-F238E27FC236}">
                <a16:creationId xmlns:a16="http://schemas.microsoft.com/office/drawing/2014/main" id="{87DB916D-1702-064E-E9E8-08B11F384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4907846"/>
            <a:ext cx="84764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zh-CN" altLang="en-US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过渡过程中，电路变量仍必须服从电路的结构约束和元件约束</a:t>
            </a:r>
            <a:endParaRPr kumimoji="1" lang="en-US" altLang="zh-CN" sz="2400" b="1" dirty="0">
              <a:solidFill>
                <a:srgbClr val="CC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289C55-7509-3DF2-7BFC-F71C4C8CB6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5436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8.6 </a:t>
            </a:r>
            <a:r>
              <a:rPr lang="zh-CN" altLang="en-US" dirty="0">
                <a:solidFill>
                  <a:srgbClr val="000000"/>
                </a:solidFill>
              </a:rPr>
              <a:t>例题</a:t>
            </a:r>
            <a:endParaRPr lang="zh-CN" altLang="en-US" sz="3000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9DD0A633-6246-7FAF-C2B5-398BC712A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618546"/>
              </p:ext>
            </p:extLst>
          </p:nvPr>
        </p:nvGraphicFramePr>
        <p:xfrm>
          <a:off x="457200" y="2183908"/>
          <a:ext cx="2802165" cy="2160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771809" imgH="1367217" progId="Visio.Drawing.11">
                  <p:embed/>
                </p:oleObj>
              </mc:Choice>
              <mc:Fallback>
                <p:oleObj name="Visio" r:id="rId2" imgW="1771809" imgH="1367217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183908"/>
                        <a:ext cx="2802165" cy="21600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69B6DA6B-A1E7-0256-AACB-BA2AD0522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94" y="1081111"/>
            <a:ext cx="8640009" cy="101228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6792D8-7A75-CEA6-FC4A-2B261D799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854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8.6 </a:t>
            </a:r>
            <a:r>
              <a:rPr lang="zh-CN" altLang="en-US" dirty="0">
                <a:solidFill>
                  <a:srgbClr val="000000"/>
                </a:solidFill>
              </a:rPr>
              <a:t>例题解</a:t>
            </a:r>
            <a:endParaRPr lang="zh-CN" altLang="en-US" sz="3000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9DD0A633-6246-7FAF-C2B5-398BC712A9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2183908"/>
          <a:ext cx="2802165" cy="2160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771809" imgH="1367217" progId="Visio.Drawing.11">
                  <p:embed/>
                </p:oleObj>
              </mc:Choice>
              <mc:Fallback>
                <p:oleObj name="Visio" r:id="rId2" imgW="1771809" imgH="1367217" progId="Visio.Drawing.11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9DD0A633-6246-7FAF-C2B5-398BC712A9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183908"/>
                        <a:ext cx="2802165" cy="21600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69B6DA6B-A1E7-0256-AACB-BA2AD0522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94" y="1081111"/>
            <a:ext cx="8640009" cy="10122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10D750-FBE5-3CD3-F954-BF78B7D546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948"/>
          <a:stretch/>
        </p:blipFill>
        <p:spPr>
          <a:xfrm>
            <a:off x="3259365" y="2093397"/>
            <a:ext cx="5545837" cy="6515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5C2964-5951-F1E1-CF7C-F3072FA767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49473"/>
          <a:stretch/>
        </p:blipFill>
        <p:spPr>
          <a:xfrm>
            <a:off x="3259365" y="2678236"/>
            <a:ext cx="4212000" cy="5978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654DF4D-CF49-6777-98BD-F4271CB0B05B}"/>
              </a:ext>
            </a:extLst>
          </p:cNvPr>
          <p:cNvSpPr txBox="1"/>
          <p:nvPr/>
        </p:nvSpPr>
        <p:spPr>
          <a:xfrm>
            <a:off x="3079365" y="340868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代入式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(1)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并整理成关于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800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的二阶微分方程：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71334467-442D-41D0-13C0-A70E604118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754946"/>
              </p:ext>
            </p:extLst>
          </p:nvPr>
        </p:nvGraphicFramePr>
        <p:xfrm>
          <a:off x="4085065" y="3860965"/>
          <a:ext cx="2646937" cy="657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24895" imgH="406224" progId="Equation.DSMT4">
                  <p:embed/>
                </p:oleObj>
              </mc:Choice>
              <mc:Fallback>
                <p:oleObj name="Equation" r:id="rId7" imgW="1624895" imgH="406224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5065" y="3860965"/>
                        <a:ext cx="2646937" cy="6578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6B2EE15C-7F6D-983F-6E61-DE137B366318}"/>
              </a:ext>
            </a:extLst>
          </p:cNvPr>
          <p:cNvSpPr txBox="1"/>
          <p:nvPr/>
        </p:nvSpPr>
        <p:spPr>
          <a:xfrm>
            <a:off x="7142891" y="4019747"/>
            <a:ext cx="1749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(2)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2D3F494-9704-6D73-13A0-316D464BDE90}"/>
              </a:ext>
            </a:extLst>
          </p:cNvPr>
          <p:cNvSpPr txBox="1"/>
          <p:nvPr/>
        </p:nvSpPr>
        <p:spPr>
          <a:xfrm>
            <a:off x="443875" y="476460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微分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方程的特征方程为：</a:t>
            </a:r>
            <a:endParaRPr lang="zh-CN" altLang="en-US" dirty="0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BD38176A-7B05-20A4-C56E-0B53685A97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592086"/>
              </p:ext>
            </p:extLst>
          </p:nvPr>
        </p:nvGraphicFramePr>
        <p:xfrm>
          <a:off x="3511545" y="4620345"/>
          <a:ext cx="2120905" cy="657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82700" imgH="393700" progId="Equation.DSMT4">
                  <p:embed/>
                </p:oleObj>
              </mc:Choice>
              <mc:Fallback>
                <p:oleObj name="Equation" r:id="rId9" imgW="12827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1545" y="4620345"/>
                        <a:ext cx="2120905" cy="6578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B70B7A03-9BF7-C89E-3A89-C24810F0CF45}"/>
              </a:ext>
            </a:extLst>
          </p:cNvPr>
          <p:cNvSpPr txBox="1"/>
          <p:nvPr/>
        </p:nvSpPr>
        <p:spPr>
          <a:xfrm>
            <a:off x="6032283" y="4753212"/>
            <a:ext cx="1110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判别式</a:t>
            </a:r>
            <a:endParaRPr lang="zh-CN" altLang="en-US" dirty="0"/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1A5CCDF0-717C-667C-1BA5-26F923B124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642363"/>
              </p:ext>
            </p:extLst>
          </p:nvPr>
        </p:nvGraphicFramePr>
        <p:xfrm>
          <a:off x="7043965" y="4671266"/>
          <a:ext cx="1656155" cy="625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54100" imgH="393700" progId="Equation.DSMT4">
                  <p:embed/>
                </p:oleObj>
              </mc:Choice>
              <mc:Fallback>
                <p:oleObj name="Equation" r:id="rId11" imgW="1054100" imgH="393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3965" y="4671266"/>
                        <a:ext cx="1656155" cy="6254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图片 23">
            <a:extLst>
              <a:ext uri="{FF2B5EF4-FFF2-40B4-BE49-F238E27FC236}">
                <a16:creationId xmlns:a16="http://schemas.microsoft.com/office/drawing/2014/main" id="{11AEB8B0-9F61-6A6B-5F03-FFBD8911320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7490"/>
          <a:stretch/>
        </p:blipFill>
        <p:spPr>
          <a:xfrm>
            <a:off x="481875" y="5376571"/>
            <a:ext cx="6274802" cy="92981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5149CA3-B2C6-344B-7A39-5ACA9304AF72}"/>
              </a:ext>
            </a:extLst>
          </p:cNvPr>
          <p:cNvSpPr txBox="1"/>
          <p:nvPr/>
        </p:nvSpPr>
        <p:spPr>
          <a:xfrm>
            <a:off x="6443949" y="5656813"/>
            <a:ext cx="1397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时振荡。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394668-5D67-13DC-EC96-C95D95F822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95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21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8.6 </a:t>
            </a:r>
            <a:r>
              <a:rPr lang="zh-CN" altLang="en-US" dirty="0">
                <a:solidFill>
                  <a:srgbClr val="000000"/>
                </a:solidFill>
              </a:rPr>
              <a:t>例题解</a:t>
            </a:r>
            <a:endParaRPr lang="zh-CN" altLang="en-US" sz="3000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9DD0A633-6246-7FAF-C2B5-398BC712A9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2183908"/>
          <a:ext cx="2802165" cy="2160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771809" imgH="1367217" progId="Visio.Drawing.11">
                  <p:embed/>
                </p:oleObj>
              </mc:Choice>
              <mc:Fallback>
                <p:oleObj name="Visio" r:id="rId2" imgW="1771809" imgH="1367217" progId="Visio.Drawing.11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9DD0A633-6246-7FAF-C2B5-398BC712A9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183908"/>
                        <a:ext cx="2802165" cy="21600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69B6DA6B-A1E7-0256-AACB-BA2AD0522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94" y="1081111"/>
            <a:ext cx="8640009" cy="101228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C03C215-FEF1-2C9B-87FE-F5052F3D86FD}"/>
              </a:ext>
            </a:extLst>
          </p:cNvPr>
          <p:cNvSpPr txBox="1"/>
          <p:nvPr/>
        </p:nvSpPr>
        <p:spPr>
          <a:xfrm>
            <a:off x="3048044" y="218390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524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(2)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将给定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数值代入微分方程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(2)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得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F3BBF60-71AE-C7A9-2AD0-84E72AF0F5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259318"/>
              </p:ext>
            </p:extLst>
          </p:nvPr>
        </p:nvGraphicFramePr>
        <p:xfrm>
          <a:off x="4380041" y="2553241"/>
          <a:ext cx="2802165" cy="650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39900" imgH="406400" progId="Equation.DSMT4">
                  <p:embed/>
                </p:oleObj>
              </mc:Choice>
              <mc:Fallback>
                <p:oleObj name="Equation" r:id="rId5" imgW="1739900" imgH="406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0041" y="2553241"/>
                        <a:ext cx="2802165" cy="6505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49584878-0300-DBD5-26CB-45DC7F4C81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53461"/>
          <a:stretch/>
        </p:blipFill>
        <p:spPr>
          <a:xfrm>
            <a:off x="3259365" y="3123278"/>
            <a:ext cx="4221489" cy="650594"/>
          </a:xfrm>
          <a:prstGeom prst="rect">
            <a:avLst/>
          </a:prstGeom>
        </p:spPr>
      </p:pic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416CD3E6-0220-D22B-DE29-A3F47F2B9C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38651"/>
              </p:ext>
            </p:extLst>
          </p:nvPr>
        </p:nvGraphicFramePr>
        <p:xfrm>
          <a:off x="3133896" y="3684202"/>
          <a:ext cx="3955199" cy="593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641600" imgH="393700" progId="Equation.DSMT4">
                  <p:embed/>
                </p:oleObj>
              </mc:Choice>
              <mc:Fallback>
                <p:oleObj name="Equation" r:id="rId8" imgW="26416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3896" y="3684202"/>
                        <a:ext cx="3955199" cy="5935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E0B5495F-0387-8A81-EE4A-42E021E9A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419431"/>
              </p:ext>
            </p:extLst>
          </p:nvPr>
        </p:nvGraphicFramePr>
        <p:xfrm>
          <a:off x="7225302" y="3666795"/>
          <a:ext cx="1650048" cy="628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39600" imgH="355320" progId="Equation.DSMT4">
                  <p:embed/>
                </p:oleObj>
              </mc:Choice>
              <mc:Fallback>
                <p:oleObj name="Equation" r:id="rId10" imgW="939600" imgH="35532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5302" y="3666795"/>
                        <a:ext cx="1650048" cy="6283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图片 28">
            <a:extLst>
              <a:ext uri="{FF2B5EF4-FFF2-40B4-BE49-F238E27FC236}">
                <a16:creationId xmlns:a16="http://schemas.microsoft.com/office/drawing/2014/main" id="{CE91A68D-E451-B0B0-524E-67E8082B264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41995"/>
          <a:stretch/>
        </p:blipFill>
        <p:spPr>
          <a:xfrm>
            <a:off x="251994" y="4351216"/>
            <a:ext cx="4800004" cy="59351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3ECC694-6183-CD8A-5F21-7A9878B033E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42843"/>
          <a:stretch/>
        </p:blipFill>
        <p:spPr>
          <a:xfrm>
            <a:off x="4893301" y="4411333"/>
            <a:ext cx="4250699" cy="5334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E17FA125-C4B9-D4D0-1284-71FE7C4B0F01}"/>
              </a:ext>
            </a:extLst>
          </p:cNvPr>
          <p:cNvSpPr txBox="1"/>
          <p:nvPr/>
        </p:nvSpPr>
        <p:spPr>
          <a:xfrm>
            <a:off x="479998" y="4922436"/>
            <a:ext cx="2568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令齐次方程通解为</a:t>
            </a:r>
            <a:endParaRPr lang="zh-CN" altLang="en-US" dirty="0"/>
          </a:p>
        </p:txBody>
      </p: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10D3E75C-34F6-41D9-4B95-80336CBF1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241681"/>
              </p:ext>
            </p:extLst>
          </p:nvPr>
        </p:nvGraphicFramePr>
        <p:xfrm>
          <a:off x="2605648" y="4930681"/>
          <a:ext cx="2287653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320227" imgH="215806" progId="Equation.DSMT4">
                  <p:embed/>
                </p:oleObj>
              </mc:Choice>
              <mc:Fallback>
                <p:oleObj name="Equation" r:id="rId14" imgW="1320227" imgH="215806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5648" y="4930681"/>
                        <a:ext cx="2287653" cy="3693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FC6186A2-2A51-3BF6-F4CF-03D26F0D0EF5}"/>
              </a:ext>
            </a:extLst>
          </p:cNvPr>
          <p:cNvSpPr txBox="1"/>
          <p:nvPr/>
        </p:nvSpPr>
        <p:spPr>
          <a:xfrm>
            <a:off x="4989446" y="4915180"/>
            <a:ext cx="662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(3)</a:t>
            </a:r>
            <a:endParaRPr lang="zh-CN" altLang="en-US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A755B297-06CF-E8F3-52E4-FB6BADF0F7B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31125"/>
          <a:stretch/>
        </p:blipFill>
        <p:spPr>
          <a:xfrm>
            <a:off x="560340" y="5359606"/>
            <a:ext cx="5899726" cy="61436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64BED2A-451A-242E-F175-F63B0D639E0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678" r="4068"/>
          <a:stretch/>
        </p:blipFill>
        <p:spPr>
          <a:xfrm>
            <a:off x="251995" y="5890378"/>
            <a:ext cx="6801001" cy="828000"/>
          </a:xfrm>
          <a:prstGeom prst="rect">
            <a:avLst/>
          </a:prstGeom>
        </p:spPr>
      </p:pic>
      <p:graphicFrame>
        <p:nvGraphicFramePr>
          <p:cNvPr id="48" name="对象 47">
            <a:extLst>
              <a:ext uri="{FF2B5EF4-FFF2-40B4-BE49-F238E27FC236}">
                <a16:creationId xmlns:a16="http://schemas.microsoft.com/office/drawing/2014/main" id="{0016BB8F-F65A-4B8F-8581-D648AF378B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909314"/>
              </p:ext>
            </p:extLst>
          </p:nvPr>
        </p:nvGraphicFramePr>
        <p:xfrm>
          <a:off x="7255754" y="6118441"/>
          <a:ext cx="1619596" cy="307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117115" imgH="215806" progId="Equation.DSMT4">
                  <p:embed/>
                </p:oleObj>
              </mc:Choice>
              <mc:Fallback>
                <p:oleObj name="Equation" r:id="rId18" imgW="1117115" imgH="215806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5754" y="6118441"/>
                        <a:ext cx="1619596" cy="3074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文本框 49">
            <a:extLst>
              <a:ext uri="{FF2B5EF4-FFF2-40B4-BE49-F238E27FC236}">
                <a16:creationId xmlns:a16="http://schemas.microsoft.com/office/drawing/2014/main" id="{AC41B518-1E40-63BF-7ED2-191F270A74AC}"/>
              </a:ext>
            </a:extLst>
          </p:cNvPr>
          <p:cNvSpPr txBox="1"/>
          <p:nvPr/>
        </p:nvSpPr>
        <p:spPr>
          <a:xfrm>
            <a:off x="6563192" y="6118441"/>
            <a:ext cx="1120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所以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805649-331A-7B48-A9F3-51ACAFE1AA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392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6" grpId="0"/>
      <p:bldP spid="39" grpId="0"/>
      <p:bldP spid="5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8.7 </a:t>
            </a:r>
            <a:r>
              <a:rPr lang="zh-CN" altLang="en-US" dirty="0">
                <a:solidFill>
                  <a:srgbClr val="000000"/>
                </a:solidFill>
              </a:rPr>
              <a:t>状态变量分析法</a:t>
            </a:r>
            <a:endParaRPr lang="zh-CN" altLang="en-US" sz="3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4887D3-F3F3-0DA8-5C39-87E389FAA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" y="1154233"/>
            <a:ext cx="8992379" cy="45495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4B8BB90-DB2E-259D-77E8-1254276263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39091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8.7 </a:t>
            </a:r>
            <a:r>
              <a:rPr lang="zh-CN" altLang="en-US" dirty="0">
                <a:solidFill>
                  <a:srgbClr val="000000"/>
                </a:solidFill>
              </a:rPr>
              <a:t>状态变量分析法</a:t>
            </a:r>
            <a:endParaRPr lang="zh-CN" altLang="en-US" sz="3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E71DA6-2F94-D4EC-521E-457F29D07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05079"/>
            <a:ext cx="6811735" cy="469572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7674F20-64CB-61D6-A890-BAFAD48398FA}"/>
              </a:ext>
            </a:extLst>
          </p:cNvPr>
          <p:cNvSpPr txBox="1"/>
          <p:nvPr/>
        </p:nvSpPr>
        <p:spPr>
          <a:xfrm>
            <a:off x="457200" y="1094340"/>
            <a:ext cx="5400005" cy="506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0"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列写方法：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EA0D68-334C-C146-C845-77D0D65275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1888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8.7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endParaRPr lang="zh-CN" altLang="en-US" sz="3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01A5CB-F33C-30A4-D286-160D84C67A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93940"/>
            <a:ext cx="3403103" cy="16266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EB54141-94C0-049E-AB6A-B1E092F7B286}"/>
              </a:ext>
            </a:extLst>
          </p:cNvPr>
          <p:cNvSpPr txBox="1"/>
          <p:nvPr/>
        </p:nvSpPr>
        <p:spPr>
          <a:xfrm>
            <a:off x="390790" y="1024608"/>
            <a:ext cx="868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如图所示电路，若以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为状态变量，写出电路的状态方程：（以矩阵形式表达）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A7D26E-7357-E39D-AE45-84962DCA90EB}"/>
              </a:ext>
            </a:extLst>
          </p:cNvPr>
          <p:cNvSpPr txBox="1"/>
          <p:nvPr/>
        </p:nvSpPr>
        <p:spPr>
          <a:xfrm>
            <a:off x="2037362" y="4001325"/>
            <a:ext cx="5274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请先独立完成后，再翻到次页查看答案！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A6BE09-97E2-205E-A236-F08E324895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2452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256BB6-B323-9160-EACB-E37BEDE45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" y="0"/>
            <a:ext cx="9139126" cy="6858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CEB893-FB88-D3E3-F439-E9B77949A2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F90929-780C-404C-AC0A-2B5DDEE8C294}" type="slidenum">
              <a:rPr lang="en-US" altLang="zh-CN" smtClean="0"/>
              <a:pPr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553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5216A-DDD2-E3BD-F2C4-D412062BD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本讲内容结束</a:t>
            </a:r>
            <a:br>
              <a:rPr lang="en-US" altLang="zh-CN" b="1" dirty="0"/>
            </a:br>
            <a:r>
              <a:rPr lang="zh-CN" altLang="en-US" b="1" dirty="0"/>
              <a:t>谢谢！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3235A8-0354-1D66-F38D-2ABAFD9E0D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/>
              <a:t>2022.8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4663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 </a:t>
            </a:r>
            <a:r>
              <a:rPr lang="zh-CN" altLang="en-US" dirty="0"/>
              <a:t>电路量初值的求解</a:t>
            </a:r>
          </a:p>
        </p:txBody>
      </p:sp>
      <p:sp>
        <p:nvSpPr>
          <p:cNvPr id="74" name="Text Box 199">
            <a:extLst>
              <a:ext uri="{FF2B5EF4-FFF2-40B4-BE49-F238E27FC236}">
                <a16:creationId xmlns:a16="http://schemas.microsoft.com/office/drawing/2014/main" id="{53165509-C2DA-2952-73FD-8899EA945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59329"/>
            <a:ext cx="77549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设电路在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时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也可以设为</a:t>
            </a:r>
            <a:r>
              <a:rPr kumimoji="1"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时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换路。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24D53D77-92C8-97C9-1CD0-62BE75F7F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68560"/>
            <a:ext cx="35141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en-US" altLang="zh-CN" sz="2400" b="1" i="1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400" b="1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400" b="1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en-US" altLang="zh-CN" sz="2400" baseline="-25000" dirty="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en-US" altLang="zh-CN" sz="2400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0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的前一瞬间  </a:t>
            </a: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B535B18D-EFB3-7E6B-3470-F8450BFB9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304" y="1568560"/>
            <a:ext cx="358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1" i="1" dirty="0">
                <a:solidFill>
                  <a:srgbClr val="00CC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400" b="1" dirty="0">
                <a:solidFill>
                  <a:srgbClr val="00CC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400" b="1" dirty="0">
                <a:solidFill>
                  <a:srgbClr val="00CC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en-US" altLang="zh-CN" sz="2400" b="1" baseline="-25000" dirty="0">
                <a:solidFill>
                  <a:srgbClr val="00CC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400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0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的后一瞬间  </a:t>
            </a:r>
            <a:endParaRPr kumimoji="1" lang="zh-CN" altLang="en-US" sz="2400" b="1" baseline="30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F242502A-41BA-C556-14F2-C2DC9CB3A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25760"/>
            <a:ext cx="78117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1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表示换路后瞬间的电压、电流，称为初始值  </a:t>
            </a:r>
          </a:p>
        </p:txBody>
      </p:sp>
      <p:grpSp>
        <p:nvGrpSpPr>
          <p:cNvPr id="22" name="Group 50">
            <a:extLst>
              <a:ext uri="{FF2B5EF4-FFF2-40B4-BE49-F238E27FC236}">
                <a16:creationId xmlns:a16="http://schemas.microsoft.com/office/drawing/2014/main" id="{7AA56CE5-6CE9-A566-21E3-E548DB82DC3D}"/>
              </a:ext>
            </a:extLst>
          </p:cNvPr>
          <p:cNvGrpSpPr>
            <a:grpSpLocks/>
          </p:cNvGrpSpPr>
          <p:nvPr/>
        </p:nvGrpSpPr>
        <p:grpSpPr bwMode="auto">
          <a:xfrm>
            <a:off x="6016675" y="2535992"/>
            <a:ext cx="1952625" cy="962025"/>
            <a:chOff x="3658" y="2515"/>
            <a:chExt cx="1230" cy="606"/>
          </a:xfrm>
        </p:grpSpPr>
        <p:sp>
          <p:nvSpPr>
            <p:cNvPr id="23" name="Text Box 16">
              <a:extLst>
                <a:ext uri="{FF2B5EF4-FFF2-40B4-BE49-F238E27FC236}">
                  <a16:creationId xmlns:a16="http://schemas.microsoft.com/office/drawing/2014/main" id="{F5E13E75-79DB-3971-3A19-C98CCB3F43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9" y="2515"/>
              <a:ext cx="11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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)= </a:t>
              </a:r>
              <a:r>
                <a:rPr kumimoji="1"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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32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24" name="Text Box 17">
              <a:extLst>
                <a:ext uri="{FF2B5EF4-FFF2-40B4-BE49-F238E27FC236}">
                  <a16:creationId xmlns:a16="http://schemas.microsoft.com/office/drawing/2014/main" id="{49B5E18E-4AA4-D2AB-837E-47212B9D38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7" y="2833"/>
              <a:ext cx="11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 b="1" i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="1" i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)= </a:t>
              </a:r>
              <a:r>
                <a:rPr kumimoji="1" lang="en-US" altLang="zh-CN" sz="2400" b="1" i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="1" i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32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25" name="AutoShape 18">
              <a:extLst>
                <a:ext uri="{FF2B5EF4-FFF2-40B4-BE49-F238E27FC236}">
                  <a16:creationId xmlns:a16="http://schemas.microsoft.com/office/drawing/2014/main" id="{FEB6D0C0-2733-3539-E4A5-7B35A86FA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" y="2623"/>
              <a:ext cx="48" cy="480"/>
            </a:xfrm>
            <a:prstGeom prst="leftBrace">
              <a:avLst>
                <a:gd name="adj1" fmla="val 83333"/>
                <a:gd name="adj2" fmla="val 50000"/>
              </a:avLst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endPara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6" name="Group 19">
            <a:extLst>
              <a:ext uri="{FF2B5EF4-FFF2-40B4-BE49-F238E27FC236}">
                <a16:creationId xmlns:a16="http://schemas.microsoft.com/office/drawing/2014/main" id="{FF369A5D-851B-B9B4-0C0D-7B21F989EAF6}"/>
              </a:ext>
            </a:extLst>
          </p:cNvPr>
          <p:cNvGrpSpPr>
            <a:grpSpLocks/>
          </p:cNvGrpSpPr>
          <p:nvPr/>
        </p:nvGrpSpPr>
        <p:grpSpPr bwMode="auto">
          <a:xfrm>
            <a:off x="2419400" y="2610604"/>
            <a:ext cx="2419350" cy="914400"/>
            <a:chOff x="935" y="2552"/>
            <a:chExt cx="1524" cy="576"/>
          </a:xfrm>
        </p:grpSpPr>
        <p:sp>
          <p:nvSpPr>
            <p:cNvPr id="27" name="Text Box 20">
              <a:extLst>
                <a:ext uri="{FF2B5EF4-FFF2-40B4-BE49-F238E27FC236}">
                  <a16:creationId xmlns:a16="http://schemas.microsoft.com/office/drawing/2014/main" id="{68D109CB-A145-4A49-8814-8D5D4F7D63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6" y="2552"/>
              <a:ext cx="11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r>
                <a:rPr kumimoji="1" lang="en-US" altLang="zh-CN" sz="2400" b="1" i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 </a:t>
              </a:r>
              <a:r>
                <a:rPr kumimoji="1"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 q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32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28" name="Text Box 21">
              <a:extLst>
                <a:ext uri="{FF2B5EF4-FFF2-40B4-BE49-F238E27FC236}">
                  <a16:creationId xmlns:a16="http://schemas.microsoft.com/office/drawing/2014/main" id="{92BBAF53-FD30-9FE6-B98F-4206846A68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2840"/>
              <a:ext cx="13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 b="1" i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1" i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 = </a:t>
              </a:r>
              <a:r>
                <a:rPr kumimoji="1" lang="en-US" altLang="zh-CN" sz="2400" b="1" i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1" i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32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29" name="AutoShape 22">
              <a:extLst>
                <a:ext uri="{FF2B5EF4-FFF2-40B4-BE49-F238E27FC236}">
                  <a16:creationId xmlns:a16="http://schemas.microsoft.com/office/drawing/2014/main" id="{F71048A0-31B6-C7F3-1A2D-3CA43279E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" y="2658"/>
              <a:ext cx="96" cy="432"/>
            </a:xfrm>
            <a:prstGeom prst="leftBrace">
              <a:avLst>
                <a:gd name="adj1" fmla="val 37500"/>
                <a:gd name="adj2" fmla="val 50000"/>
              </a:avLst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endPara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0" name="Rectangle 35">
            <a:extLst>
              <a:ext uri="{FF2B5EF4-FFF2-40B4-BE49-F238E27FC236}">
                <a16:creationId xmlns:a16="http://schemas.microsoft.com/office/drawing/2014/main" id="{7663FA36-1FEC-A746-0186-EAF7B0BFE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534991"/>
            <a:ext cx="15760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换路定律  </a:t>
            </a:r>
          </a:p>
        </p:txBody>
      </p:sp>
      <p:sp>
        <p:nvSpPr>
          <p:cNvPr id="34" name="Rectangle 35">
            <a:extLst>
              <a:ext uri="{FF2B5EF4-FFF2-40B4-BE49-F238E27FC236}">
                <a16:creationId xmlns:a16="http://schemas.microsoft.com/office/drawing/2014/main" id="{E93CAECF-7EE7-1B77-E593-90F710744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0413" y="3502629"/>
            <a:ext cx="80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电容</a:t>
            </a:r>
          </a:p>
        </p:txBody>
      </p:sp>
      <p:sp>
        <p:nvSpPr>
          <p:cNvPr id="35" name="Rectangle 35">
            <a:extLst>
              <a:ext uri="{FF2B5EF4-FFF2-40B4-BE49-F238E27FC236}">
                <a16:creationId xmlns:a16="http://schemas.microsoft.com/office/drawing/2014/main" id="{D1E72CD4-A22E-34FE-FA30-C3926E3EF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412" y="3448954"/>
            <a:ext cx="80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电感</a:t>
            </a:r>
          </a:p>
        </p:txBody>
      </p:sp>
      <p:sp>
        <p:nvSpPr>
          <p:cNvPr id="36" name="Text Box 36">
            <a:extLst>
              <a:ext uri="{FF2B5EF4-FFF2-40B4-BE49-F238E27FC236}">
                <a16:creationId xmlns:a16="http://schemas.microsoft.com/office/drawing/2014/main" id="{05FFE8A4-E493-8DDD-C098-3CA4F67DD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325" y="4011159"/>
            <a:ext cx="8229601" cy="2165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1">
              <a:lnSpc>
                <a:spcPct val="125000"/>
              </a:lnSpc>
            </a:pP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除了电容电压和电感电流以外，电路中其他电压、电流在换路后都可能发生跃变。为确定这些电路量的初始值，可在换路后，</a:t>
            </a:r>
            <a:r>
              <a:rPr kumimoji="1"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将电容用大小为</a:t>
            </a:r>
            <a:r>
              <a:rPr kumimoji="1" lang="en-US" altLang="zh-CN" sz="22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2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的电压源、电感用大小为</a:t>
            </a:r>
            <a:r>
              <a:rPr kumimoji="1" lang="en-US" altLang="zh-CN" sz="22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2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的电流源替代</a:t>
            </a: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，于是电路中只剩下电阻、受控源和独立源，成为电阻电路，可用分析直流电路的各种一般方法求某一支路的电压或电流。 </a:t>
            </a:r>
            <a:endParaRPr kumimoji="1" lang="zh-CN" altLang="en-US" sz="2200" b="1" dirty="0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4107CE-2877-1082-24B4-98F1C72175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3307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 </a:t>
            </a:r>
            <a:r>
              <a:rPr lang="zh-CN" altLang="en-US" dirty="0"/>
              <a:t>电路量初值的求解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C32CB63-658A-D066-929D-4256324C71EC}"/>
              </a:ext>
            </a:extLst>
          </p:cNvPr>
          <p:cNvSpPr txBox="1"/>
          <p:nvPr/>
        </p:nvSpPr>
        <p:spPr>
          <a:xfrm>
            <a:off x="251996" y="990600"/>
            <a:ext cx="8640008" cy="4781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0"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dirty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注意：出现冲激（强迫跃变）时换路定律不成立</a:t>
            </a:r>
            <a:endParaRPr kumimoji="1" lang="en-US" altLang="zh-CN" sz="2400" b="1" dirty="0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0">
              <a:lnSpc>
                <a:spcPct val="125000"/>
              </a:lnSpc>
              <a:buClrTx/>
              <a:buSzTx/>
              <a:buFontTx/>
              <a:buNone/>
              <a:tabLst/>
              <a:defRPr/>
            </a:pPr>
            <a:r>
              <a:rPr kumimoji="1" lang="zh-CN" altLang="en-US" sz="2400" b="1" dirty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常见特殊情况：</a:t>
            </a:r>
            <a:endParaRPr kumimoji="1" lang="en-US" altLang="zh-CN" sz="2400" b="1" dirty="0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>
              <a:lnSpc>
                <a:spcPct val="125000"/>
              </a:lnSpc>
              <a:defRPr/>
            </a:pP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①若在换路后形成一个纯电容（或仅有电容和电压源）回路，该回路中无电阻，则电容电压可能跃变。如发生跃变，在</a:t>
            </a:r>
            <a:r>
              <a:rPr kumimoji="1"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不与电压源相连的节点</a:t>
            </a: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kumimoji="1"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不包括电源的闭合面上</a:t>
            </a: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所有电容器极板上的电荷在换路瞬间守恒，即</a:t>
            </a:r>
            <a:r>
              <a:rPr kumimoji="1" lang="en-US" altLang="zh-CN" sz="2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Σ</a:t>
            </a:r>
            <a:r>
              <a:rPr kumimoji="1" lang="en-US" altLang="zh-CN" sz="22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kumimoji="1" lang="en-US" altLang="zh-CN" sz="22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kumimoji="1"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1" lang="en-US" altLang="zh-CN" sz="2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Σ</a:t>
            </a:r>
            <a:r>
              <a:rPr kumimoji="1" lang="en-US" altLang="zh-CN" sz="22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kumimoji="1"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，其中与该节点相连的正极板电荷取正号，负极板电荷取负号。将该回路的</a:t>
            </a:r>
            <a:r>
              <a:rPr kumimoji="1"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KVL</a:t>
            </a: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方程和上式电荷守恒方程联立，可求出电容电压初始值。</a:t>
            </a:r>
            <a:r>
              <a:rPr kumimoji="1"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【</a:t>
            </a: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详见后面例题</a:t>
            </a:r>
            <a:r>
              <a:rPr kumimoji="1"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】</a:t>
            </a:r>
          </a:p>
          <a:p>
            <a:pPr eaLnBrk="1">
              <a:lnSpc>
                <a:spcPct val="125000"/>
              </a:lnSpc>
              <a:defRPr/>
            </a:pPr>
            <a:r>
              <a:rPr kumimoji="1" lang="zh-CN" altLang="en-US" sz="2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另一种需要用此法求解的情形：若两电容串联，且换路后两电容均有初值，则稳态时，两电容不是按与电容成反比分配电压，需按</a:t>
            </a:r>
            <a:r>
              <a:rPr kumimoji="1"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KVL</a:t>
            </a:r>
            <a:r>
              <a:rPr kumimoji="1" lang="zh-CN" altLang="en-US" sz="2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及闭合面内电荷守恒求电容电压。</a:t>
            </a:r>
            <a:r>
              <a:rPr kumimoji="1" lang="en-US" altLang="zh-CN" sz="2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【</a:t>
            </a:r>
            <a:r>
              <a:rPr kumimoji="1" lang="zh-CN" altLang="en-US" sz="2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课本习题</a:t>
            </a:r>
            <a:r>
              <a:rPr kumimoji="1"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8.25</a:t>
            </a: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8.28</a:t>
            </a:r>
            <a:r>
              <a:rPr kumimoji="1" lang="en-US" altLang="zh-CN" sz="2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】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D5F1074-B941-7E92-ED2B-09AD169FF0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7217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 </a:t>
            </a:r>
            <a:r>
              <a:rPr lang="zh-CN" altLang="en-US" dirty="0"/>
              <a:t>电路量初值的求解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C32CB63-658A-D066-929D-4256324C71EC}"/>
              </a:ext>
            </a:extLst>
          </p:cNvPr>
          <p:cNvSpPr txBox="1"/>
          <p:nvPr/>
        </p:nvSpPr>
        <p:spPr>
          <a:xfrm>
            <a:off x="251996" y="990600"/>
            <a:ext cx="8640008" cy="2900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0"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dirty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注意：出现冲激（强迫跃变）时换路定律不成立</a:t>
            </a:r>
            <a:endParaRPr kumimoji="1" lang="en-US" altLang="zh-CN" sz="2400" b="1" dirty="0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0">
              <a:lnSpc>
                <a:spcPct val="125000"/>
              </a:lnSpc>
              <a:buClrTx/>
              <a:buSzTx/>
              <a:buFontTx/>
              <a:buNone/>
              <a:tabLst/>
              <a:defRPr/>
            </a:pPr>
            <a:r>
              <a:rPr kumimoji="1" lang="zh-CN" altLang="en-US" sz="2400" b="1" dirty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常见特殊情况：</a:t>
            </a:r>
            <a:endParaRPr kumimoji="1" lang="en-US" altLang="zh-CN" sz="2400" b="1" dirty="0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>
              <a:lnSpc>
                <a:spcPct val="125000"/>
              </a:lnSpc>
              <a:defRPr/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**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含下学期知识点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②若在换路后形成一个纯电感（或仅有电感和电流源）割集，则电感电流可能跃变。如发生跃变，在某回路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（该回路不含电流源支路）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中所有电感的磁链在换路瞬间守恒，即</a:t>
            </a:r>
            <a:r>
              <a:rPr kumimoji="1"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Σ</a:t>
            </a:r>
            <a:r>
              <a:rPr kumimoji="1" lang="en-US" altLang="zh-CN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ψ</a:t>
            </a:r>
            <a:r>
              <a:rPr kumimoji="1" lang="en-US" altLang="zh-CN" sz="2000" b="1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kumimoji="1"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1"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Σ</a:t>
            </a:r>
            <a:r>
              <a:rPr kumimoji="1" lang="en-US" altLang="zh-CN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ψ</a:t>
            </a:r>
            <a:r>
              <a:rPr kumimoji="1"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，其中当电感电流方向与回路方向一致时，该电感磁链为正，反之取负号。将该割集的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KCL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方程和上述磁链守恒方程联立，可求出电感电流初始值。</a:t>
            </a:r>
            <a:endParaRPr kumimoji="1"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FFD181-AD84-6D4E-29DA-34EA99864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00" y="3961595"/>
            <a:ext cx="3467400" cy="20880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1F2FA8B-EFFF-45AF-1834-39E99E36458D}"/>
              </a:ext>
            </a:extLst>
          </p:cNvPr>
          <p:cNvSpPr txBox="1"/>
          <p:nvPr/>
        </p:nvSpPr>
        <p:spPr>
          <a:xfrm>
            <a:off x="251995" y="3887055"/>
            <a:ext cx="5400006" cy="2746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0"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【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</a:t>
            </a:r>
            <a:r>
              <a:rPr kumimoji="1" lang="zh-CN" altLang="en-US" sz="2000" b="1" dirty="0">
                <a:solidFill>
                  <a:srgbClr val="1E1E8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尚未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学习“割集”的概念时，我们通常观察电路中是否出现</a:t>
            </a:r>
            <a:r>
              <a:rPr kumimoji="1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仅有双电感（或双电感和电流源）共用的节点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。例：如右图，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zh-CN" altLang="en-US" sz="2000" b="1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＝</a:t>
            </a:r>
            <a:r>
              <a:rPr kumimoji="1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zh-CN" altLang="en-US" sz="2000" b="1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时开关断开。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换路前两个电感电流一个为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，另一个为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2A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，换路后节点①上只接了这两个电感，则两个电感电流在换路瞬间必须发生跃变，使电流相等，才能使节点①的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KCL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成立。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】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1E1E8C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B9A9D6-A708-3451-E26E-6FA29C4DF264}"/>
              </a:ext>
            </a:extLst>
          </p:cNvPr>
          <p:cNvSpPr txBox="1"/>
          <p:nvPr/>
        </p:nvSpPr>
        <p:spPr>
          <a:xfrm>
            <a:off x="7385700" y="3997823"/>
            <a:ext cx="426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①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5823F2-734A-98DE-1CBB-00060FC454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0896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求解</a:t>
            </a:r>
            <a:r>
              <a:rPr lang="zh-CN" altLang="en-US" u="sng" dirty="0"/>
              <a:t>一阶电路</a:t>
            </a:r>
            <a:r>
              <a:rPr lang="zh-CN" altLang="en-US" dirty="0"/>
              <a:t>暂态过程的三要素法</a:t>
            </a:r>
          </a:p>
        </p:txBody>
      </p:sp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id="{01210000-BA13-96C9-E5FB-8C75142041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7118168"/>
              </p:ext>
            </p:extLst>
          </p:nvPr>
        </p:nvGraphicFramePr>
        <p:xfrm>
          <a:off x="3453508" y="2435381"/>
          <a:ext cx="2843213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22360" imgH="660240" progId="Equation.DSMT4">
                  <p:embed/>
                </p:oleObj>
              </mc:Choice>
              <mc:Fallback>
                <p:oleObj name="Equation" r:id="rId2" imgW="1422360" imgH="660240" progId="Equation.DSMT4">
                  <p:embed/>
                  <p:pic>
                    <p:nvPicPr>
                      <p:cNvPr id="9" name="Object 10">
                        <a:extLst>
                          <a:ext uri="{FF2B5EF4-FFF2-40B4-BE49-F238E27FC236}">
                            <a16:creationId xmlns:a16="http://schemas.microsoft.com/office/drawing/2014/main" id="{21F49B82-C99A-B2F3-D8D2-759FF0BB4E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3508" y="2435381"/>
                        <a:ext cx="2843213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19E02920-6E53-A158-C584-F80DB846B4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45720"/>
              </p:ext>
            </p:extLst>
          </p:nvPr>
        </p:nvGraphicFramePr>
        <p:xfrm>
          <a:off x="6273800" y="3503613"/>
          <a:ext cx="2468563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57120" imgH="355320" progId="Equation.DSMT4">
                  <p:embed/>
                </p:oleObj>
              </mc:Choice>
              <mc:Fallback>
                <p:oleObj name="Equation" r:id="rId4" imgW="1257120" imgH="355320" progId="Equation.DSMT4">
                  <p:embed/>
                  <p:pic>
                    <p:nvPicPr>
                      <p:cNvPr id="7" name="Object 8">
                        <a:extLst>
                          <a:ext uri="{FF2B5EF4-FFF2-40B4-BE49-F238E27FC236}">
                            <a16:creationId xmlns:a16="http://schemas.microsoft.com/office/drawing/2014/main" id="{2EE277D2-F838-80E8-907C-CF68703F35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800" y="3503613"/>
                        <a:ext cx="2468563" cy="6985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CCECFF">
                            <a:gamma/>
                            <a:shade val="60000"/>
                            <a:invGamma/>
                          </a:srgbClr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2">
            <a:extLst>
              <a:ext uri="{FF2B5EF4-FFF2-40B4-BE49-F238E27FC236}">
                <a16:creationId xmlns:a16="http://schemas.microsoft.com/office/drawing/2014/main" id="{C590F53C-22EE-B4F5-D86B-C4DF1E195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193" y="3714479"/>
            <a:ext cx="57534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其解等于特解加上齐次方程的解，形式为</a:t>
            </a: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193BEA83-17D6-0085-A32F-FE68FF484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193" y="4425544"/>
            <a:ext cx="1431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令 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  <a:r>
              <a:rPr kumimoji="1"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  </a:t>
            </a:r>
            <a:endParaRPr kumimoji="1" lang="en-US" altLang="zh-CN" sz="240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8" name="Object 10">
            <a:extLst>
              <a:ext uri="{FF2B5EF4-FFF2-40B4-BE49-F238E27FC236}">
                <a16:creationId xmlns:a16="http://schemas.microsoft.com/office/drawing/2014/main" id="{B70920E1-3774-4F32-984B-1F5481779E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537027"/>
              </p:ext>
            </p:extLst>
          </p:nvPr>
        </p:nvGraphicFramePr>
        <p:xfrm>
          <a:off x="2197002" y="4399982"/>
          <a:ext cx="251301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57120" imgH="241200" progId="Equation.DSMT4">
                  <p:embed/>
                </p:oleObj>
              </mc:Choice>
              <mc:Fallback>
                <p:oleObj name="Equation" r:id="rId6" imgW="1257120" imgH="241200" progId="Equation.DSMT4">
                  <p:embed/>
                  <p:pic>
                    <p:nvPicPr>
                      <p:cNvPr id="9" name="Object 10">
                        <a:extLst>
                          <a:ext uri="{FF2B5EF4-FFF2-40B4-BE49-F238E27FC236}">
                            <a16:creationId xmlns:a16="http://schemas.microsoft.com/office/drawing/2014/main" id="{21F49B82-C99A-B2F3-D8D2-759FF0BB4E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7002" y="4399982"/>
                        <a:ext cx="2513012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1">
            <a:extLst>
              <a:ext uri="{FF2B5EF4-FFF2-40B4-BE49-F238E27FC236}">
                <a16:creationId xmlns:a16="http://schemas.microsoft.com/office/drawing/2014/main" id="{B1944E4D-06B0-4D14-3C8F-65B98F14D2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670610"/>
              </p:ext>
            </p:extLst>
          </p:nvPr>
        </p:nvGraphicFramePr>
        <p:xfrm>
          <a:off x="5270402" y="4379344"/>
          <a:ext cx="251301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57120" imgH="241200" progId="Equation.DSMT4">
                  <p:embed/>
                </p:oleObj>
              </mc:Choice>
              <mc:Fallback>
                <p:oleObj name="Equation" r:id="rId8" imgW="1257120" imgH="241200" progId="Equation.DSMT4">
                  <p:embed/>
                  <p:pic>
                    <p:nvPicPr>
                      <p:cNvPr id="10" name="Object 11">
                        <a:extLst>
                          <a:ext uri="{FF2B5EF4-FFF2-40B4-BE49-F238E27FC236}">
                            <a16:creationId xmlns:a16="http://schemas.microsoft.com/office/drawing/2014/main" id="{FBC827CD-39A7-4F12-14C1-7A68879DF7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402" y="4379344"/>
                        <a:ext cx="2513012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AutoShape 13">
            <a:extLst>
              <a:ext uri="{FF2B5EF4-FFF2-40B4-BE49-F238E27FC236}">
                <a16:creationId xmlns:a16="http://schemas.microsoft.com/office/drawing/2014/main" id="{8E3A4C30-9FC0-E159-B1FC-9E7950551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543" y="4570006"/>
            <a:ext cx="406400" cy="177800"/>
          </a:xfrm>
          <a:prstGeom prst="rightArrow">
            <a:avLst>
              <a:gd name="adj1" fmla="val 50000"/>
              <a:gd name="adj2" fmla="val 57143"/>
            </a:avLst>
          </a:prstGeom>
          <a:solidFill>
            <a:srgbClr val="00CC99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1" name="Object 6">
            <a:extLst>
              <a:ext uri="{FF2B5EF4-FFF2-40B4-BE49-F238E27FC236}">
                <a16:creationId xmlns:a16="http://schemas.microsoft.com/office/drawing/2014/main" id="{3919F2C5-6573-B943-E988-D9E07DACDB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7590726"/>
              </p:ext>
            </p:extLst>
          </p:nvPr>
        </p:nvGraphicFramePr>
        <p:xfrm>
          <a:off x="4721280" y="4965394"/>
          <a:ext cx="4102100" cy="162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981080" imgH="787320" progId="Equation.DSMT4">
                  <p:embed/>
                </p:oleObj>
              </mc:Choice>
              <mc:Fallback>
                <p:oleObj name="Equation" r:id="rId10" imgW="1981080" imgH="787320" progId="Equation.DSMT4">
                  <p:embed/>
                  <p:pic>
                    <p:nvPicPr>
                      <p:cNvPr id="5" name="Object 6">
                        <a:extLst>
                          <a:ext uri="{FF2B5EF4-FFF2-40B4-BE49-F238E27FC236}">
                            <a16:creationId xmlns:a16="http://schemas.microsoft.com/office/drawing/2014/main" id="{2080B1CB-4F4E-B331-D6A2-A6E3FAD490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1280" y="4965394"/>
                        <a:ext cx="4102100" cy="162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8">
            <a:extLst>
              <a:ext uri="{FF2B5EF4-FFF2-40B4-BE49-F238E27FC236}">
                <a16:creationId xmlns:a16="http://schemas.microsoft.com/office/drawing/2014/main" id="{88F6A9E7-45BD-6AA9-4C36-D1A15F7D1D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535540"/>
              </p:ext>
            </p:extLst>
          </p:nvPr>
        </p:nvGraphicFramePr>
        <p:xfrm>
          <a:off x="271518" y="5301387"/>
          <a:ext cx="423703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58920" imgH="355320" progId="Equation.DSMT4">
                  <p:embed/>
                </p:oleObj>
              </mc:Choice>
              <mc:Fallback>
                <p:oleObj name="Equation" r:id="rId12" imgW="2158920" imgH="355320" progId="Equation.DSMT4">
                  <p:embed/>
                  <p:pic>
                    <p:nvPicPr>
                      <p:cNvPr id="22" name="Object 8">
                        <a:extLst>
                          <a:ext uri="{FF2B5EF4-FFF2-40B4-BE49-F238E27FC236}">
                            <a16:creationId xmlns:a16="http://schemas.microsoft.com/office/drawing/2014/main" id="{E75D5E98-DB95-2920-9EAD-C411E9DD20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518" y="5301387"/>
                        <a:ext cx="4237037" cy="6985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CCECFF">
                            <a:gamma/>
                            <a:shade val="60000"/>
                            <a:invGamma/>
                          </a:srgbClr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Box 7">
            <a:extLst>
              <a:ext uri="{FF2B5EF4-FFF2-40B4-BE49-F238E27FC236}">
                <a16:creationId xmlns:a16="http://schemas.microsoft.com/office/drawing/2014/main" id="{D24BF3BF-295A-608F-013C-12DC2EEA3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1079012"/>
            <a:ext cx="8686800" cy="1277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可用一阶常微分方程描述的电路称为一阶电路。电路中除电阻之外只含一个电容或一个电感的电路，或经串并联等效变换后可等效为一个电容或一个电感的电路，都是一阶电路。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067D3BE-6AE0-3142-1023-D36E550BEA73}"/>
              </a:ext>
            </a:extLst>
          </p:cNvPr>
          <p:cNvSpPr txBox="1"/>
          <p:nvPr/>
        </p:nvSpPr>
        <p:spPr>
          <a:xfrm>
            <a:off x="529935" y="2449069"/>
            <a:ext cx="28432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用于描述一阶电路的微分方程的普遍形式为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174296E-AE39-DF71-B798-64679493D7C6}"/>
              </a:ext>
            </a:extLst>
          </p:cNvPr>
          <p:cNvSpPr txBox="1"/>
          <p:nvPr/>
        </p:nvSpPr>
        <p:spPr>
          <a:xfrm>
            <a:off x="6564823" y="2699185"/>
            <a:ext cx="2164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en-US" altLang="zh-CN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＝</a:t>
            </a:r>
            <a:r>
              <a:rPr kumimoji="1" lang="en-US" altLang="zh-CN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时换路</a:t>
            </a:r>
            <a:r>
              <a:rPr kumimoji="1" lang="en-US" altLang="zh-CN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endParaRPr kumimoji="1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761542-C1AC-8C07-1C54-05FF66E485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996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求解</a:t>
            </a:r>
            <a:r>
              <a:rPr lang="zh-CN" altLang="en-US" u="sng" dirty="0"/>
              <a:t>一阶电路</a:t>
            </a:r>
            <a:r>
              <a:rPr lang="zh-CN" altLang="en-US" dirty="0"/>
              <a:t>暂态过程的三要素法</a:t>
            </a:r>
          </a:p>
        </p:txBody>
      </p:sp>
      <p:graphicFrame>
        <p:nvGraphicFramePr>
          <p:cNvPr id="22" name="Object 8">
            <a:extLst>
              <a:ext uri="{FF2B5EF4-FFF2-40B4-BE49-F238E27FC236}">
                <a16:creationId xmlns:a16="http://schemas.microsoft.com/office/drawing/2014/main" id="{E75D5E98-DB95-2920-9EAD-C411E9DD20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606390"/>
              </p:ext>
            </p:extLst>
          </p:nvPr>
        </p:nvGraphicFramePr>
        <p:xfrm>
          <a:off x="446088" y="1119188"/>
          <a:ext cx="423703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58920" imgH="355320" progId="Equation.DSMT4">
                  <p:embed/>
                </p:oleObj>
              </mc:Choice>
              <mc:Fallback>
                <p:oleObj name="Equation" r:id="rId2" imgW="2158920" imgH="355320" progId="Equation.DSMT4">
                  <p:embed/>
                  <p:pic>
                    <p:nvPicPr>
                      <p:cNvPr id="22" name="Object 8">
                        <a:extLst>
                          <a:ext uri="{FF2B5EF4-FFF2-40B4-BE49-F238E27FC236}">
                            <a16:creationId xmlns:a16="http://schemas.microsoft.com/office/drawing/2014/main" id="{E75D5E98-DB95-2920-9EAD-C411E9DD20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8" y="1119188"/>
                        <a:ext cx="4237037" cy="6985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CCECFF">
                            <a:gamma/>
                            <a:shade val="60000"/>
                            <a:invGamma/>
                          </a:srgbClr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6">
            <a:extLst>
              <a:ext uri="{FF2B5EF4-FFF2-40B4-BE49-F238E27FC236}">
                <a16:creationId xmlns:a16="http://schemas.microsoft.com/office/drawing/2014/main" id="{9F223EE5-8910-53A0-41BE-65ABFE179F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385928"/>
              </p:ext>
            </p:extLst>
          </p:nvPr>
        </p:nvGraphicFramePr>
        <p:xfrm>
          <a:off x="432000" y="1944000"/>
          <a:ext cx="7635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8280" imgH="241200" progId="Equation.DSMT4">
                  <p:embed/>
                </p:oleObj>
              </mc:Choice>
              <mc:Fallback>
                <p:oleObj name="Equation" r:id="rId4" imgW="368280" imgH="241200" progId="Equation.DSMT4">
                  <p:embed/>
                  <p:pic>
                    <p:nvPicPr>
                      <p:cNvPr id="21" name="Object 6">
                        <a:extLst>
                          <a:ext uri="{FF2B5EF4-FFF2-40B4-BE49-F238E27FC236}">
                            <a16:creationId xmlns:a16="http://schemas.microsoft.com/office/drawing/2014/main" id="{3919F2C5-6573-B943-E988-D9E07DACDB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000" y="1944000"/>
                        <a:ext cx="763587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12">
            <a:extLst>
              <a:ext uri="{FF2B5EF4-FFF2-40B4-BE49-F238E27FC236}">
                <a16:creationId xmlns:a16="http://schemas.microsoft.com/office/drawing/2014/main" id="{A647D2AB-B9AF-86A9-0D7B-4B4547316EB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31997" y="1879621"/>
            <a:ext cx="7560007" cy="143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just"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函数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形式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由外加激励决定，与初始值无关，称为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强制</a:t>
            </a:r>
            <a:endParaRPr kumimoji="1"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分量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。当激励是直流、阶跃或周期电源时，该强制分量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又称为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稳态分量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636D98A8-EC08-619C-5F73-F20DB7ED1F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945929"/>
              </p:ext>
            </p:extLst>
          </p:nvPr>
        </p:nvGraphicFramePr>
        <p:xfrm>
          <a:off x="410083" y="3309949"/>
          <a:ext cx="247015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57120" imgH="355320" progId="Equation.DSMT4">
                  <p:embed/>
                </p:oleObj>
              </mc:Choice>
              <mc:Fallback>
                <p:oleObj name="Equation" r:id="rId6" imgW="125712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0083" y="3309949"/>
                        <a:ext cx="247015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4DC36848-4CAC-7958-2EA9-78D938D07401}"/>
              </a:ext>
            </a:extLst>
          </p:cNvPr>
          <p:cNvSpPr txBox="1"/>
          <p:nvPr/>
        </p:nvSpPr>
        <p:spPr>
          <a:xfrm>
            <a:off x="3136546" y="3429000"/>
            <a:ext cx="5755458" cy="96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0"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与外加激励无关，决定于电路结构和参数，称为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自由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分量。最终衰减为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32" name="Object 6">
            <a:extLst>
              <a:ext uri="{FF2B5EF4-FFF2-40B4-BE49-F238E27FC236}">
                <a16:creationId xmlns:a16="http://schemas.microsoft.com/office/drawing/2014/main" id="{2FDD5E50-99E0-CD7F-3A2C-9CAF467B4F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9600"/>
              </p:ext>
            </p:extLst>
          </p:nvPr>
        </p:nvGraphicFramePr>
        <p:xfrm>
          <a:off x="457201" y="4957622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6720" imgH="139680" progId="Equation.DSMT4">
                  <p:embed/>
                </p:oleObj>
              </mc:Choice>
              <mc:Fallback>
                <p:oleObj name="Equation" r:id="rId8" imgW="126720" imgH="139680" progId="Equation.DSMT4">
                  <p:embed/>
                  <p:pic>
                    <p:nvPicPr>
                      <p:cNvPr id="21" name="Object 6">
                        <a:extLst>
                          <a:ext uri="{FF2B5EF4-FFF2-40B4-BE49-F238E27FC236}">
                            <a16:creationId xmlns:a16="http://schemas.microsoft.com/office/drawing/2014/main" id="{3919F2C5-6573-B943-E988-D9E07DACDB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1" y="4957622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文本框 32">
            <a:extLst>
              <a:ext uri="{FF2B5EF4-FFF2-40B4-BE49-F238E27FC236}">
                <a16:creationId xmlns:a16="http://schemas.microsoft.com/office/drawing/2014/main" id="{4E89DC6E-30C9-4083-8E1A-EC590E05A392}"/>
              </a:ext>
            </a:extLst>
          </p:cNvPr>
          <p:cNvSpPr txBox="1"/>
          <p:nvPr/>
        </p:nvSpPr>
        <p:spPr>
          <a:xfrm>
            <a:off x="813793" y="4802211"/>
            <a:ext cx="8078211" cy="1434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0"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时间常数，是暂态过程进行快慢的标志，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τ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越大，暂态过程越长。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对于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一阶电路，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τ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；对于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一阶电路，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τ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L/R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。其中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是从储能元件看进去的戴维南等效电阻。</a:t>
            </a:r>
            <a:endParaRPr kumimoji="1" lang="en-US" altLang="zh-CN" sz="24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EAF9B5-F2DF-30BD-91BD-BCB74E84A0E1}"/>
              </a:ext>
            </a:extLst>
          </p:cNvPr>
          <p:cNvSpPr txBox="1"/>
          <p:nvPr/>
        </p:nvSpPr>
        <p:spPr>
          <a:xfrm>
            <a:off x="2384425" y="4339284"/>
            <a:ext cx="4572000" cy="506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0" marR="0" lvl="0" indent="-90170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全响应＝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强制分量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＋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自由分量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9D4776-6136-AFAE-1AC0-407282AFF7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3135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 主题​​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主题​​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1810</TotalTime>
  <Words>4526</Words>
  <Application>Microsoft Office PowerPoint</Application>
  <PresentationFormat>全屏显示(4:3)</PresentationFormat>
  <Paragraphs>413</Paragraphs>
  <Slides>47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47</vt:i4>
      </vt:variant>
    </vt:vector>
  </HeadingPairs>
  <TitlesOfParts>
    <vt:vector size="62" baseType="lpstr">
      <vt:lpstr>Dotum</vt:lpstr>
      <vt:lpstr>等线</vt:lpstr>
      <vt:lpstr>黑体</vt:lpstr>
      <vt:lpstr>楷体</vt:lpstr>
      <vt:lpstr>楷体_GB2312</vt:lpstr>
      <vt:lpstr>宋体</vt:lpstr>
      <vt:lpstr>Arial</vt:lpstr>
      <vt:lpstr>Arial Black</vt:lpstr>
      <vt:lpstr>Times New Roman</vt:lpstr>
      <vt:lpstr>Wingdings</vt:lpstr>
      <vt:lpstr>Office 主题​​</vt:lpstr>
      <vt:lpstr>Equation</vt:lpstr>
      <vt:lpstr>公式</vt:lpstr>
      <vt:lpstr>Visio</vt:lpstr>
      <vt:lpstr>MathType 6.0 Equation</vt:lpstr>
      <vt:lpstr>电路IA复习 (8) 线性动态电路暂态过程的 时域分析</vt:lpstr>
      <vt:lpstr>本讲主要内容</vt:lpstr>
      <vt:lpstr>8.1 线性动态电路暂态过程的基本概念</vt:lpstr>
      <vt:lpstr>8.1 线性动态电路暂态过程的基本概念</vt:lpstr>
      <vt:lpstr>8.2 电路量初值的求解</vt:lpstr>
      <vt:lpstr>8.2 电路量初值的求解</vt:lpstr>
      <vt:lpstr>8.2 电路量初值的求解</vt:lpstr>
      <vt:lpstr>8.3 求解一阶电路暂态过程的三要素法</vt:lpstr>
      <vt:lpstr>8.3 求解一阶电路暂态过程的三要素法</vt:lpstr>
      <vt:lpstr>8.3 求解一阶电路暂态过程的三要素法</vt:lpstr>
      <vt:lpstr>8.3 求解一阶电路暂态过程的三要素法</vt:lpstr>
      <vt:lpstr>8.4 一阶电路零输入响应、零状态响应和全响应</vt:lpstr>
      <vt:lpstr>8.4 一阶电路零输入响应、零状态响应和全响应</vt:lpstr>
      <vt:lpstr>8.4 一阶电路零输入响应、零状态响应和全响应</vt:lpstr>
      <vt:lpstr>8.4 一阶电路零输入响应、零状态响应和全响应</vt:lpstr>
      <vt:lpstr>8.4 一阶电路零输入响应、零状态响应和全响应</vt:lpstr>
      <vt:lpstr>8.4 一阶电路零输入响应、零状态响应和全响应</vt:lpstr>
      <vt:lpstr>8.1-8.4 结果的书写</vt:lpstr>
      <vt:lpstr>8.1-8.4 例1</vt:lpstr>
      <vt:lpstr>8.1-8.4 例1</vt:lpstr>
      <vt:lpstr>8.1-8.4 例1</vt:lpstr>
      <vt:lpstr>8.1-8.4 例2</vt:lpstr>
      <vt:lpstr>8.1-8.4 例2</vt:lpstr>
      <vt:lpstr>8.1-8.4 例2</vt:lpstr>
      <vt:lpstr>8.1-8.4 例3</vt:lpstr>
      <vt:lpstr>PowerPoint 演示文稿</vt:lpstr>
      <vt:lpstr>PowerPoint 演示文稿</vt:lpstr>
      <vt:lpstr>8.1-8.4 例4</vt:lpstr>
      <vt:lpstr>8.1-8.4 例4</vt:lpstr>
      <vt:lpstr>8.1-8.4 例5</vt:lpstr>
      <vt:lpstr>8.1-8.4 例5</vt:lpstr>
      <vt:lpstr>8.1-8.4 例6</vt:lpstr>
      <vt:lpstr>8.1-8.4 例6</vt:lpstr>
      <vt:lpstr>8.1-8.4 例6</vt:lpstr>
      <vt:lpstr>8.1-8.4 例7</vt:lpstr>
      <vt:lpstr>8.1-8.4 例7</vt:lpstr>
      <vt:lpstr>8.5 卷积积分法</vt:lpstr>
      <vt:lpstr>8.5 卷积积分法</vt:lpstr>
      <vt:lpstr>8.6 二阶电路暂态过程</vt:lpstr>
      <vt:lpstr>8.6 例题</vt:lpstr>
      <vt:lpstr>8.6 例题解</vt:lpstr>
      <vt:lpstr>8.6 例题解</vt:lpstr>
      <vt:lpstr>8.7 状态变量分析法</vt:lpstr>
      <vt:lpstr>8.7 状态变量分析法</vt:lpstr>
      <vt:lpstr>8.7 例</vt:lpstr>
      <vt:lpstr>PowerPoint 演示文稿</vt:lpstr>
      <vt:lpstr>本讲内容结束 谢谢！</vt:lpstr>
    </vt:vector>
  </TitlesOfParts>
  <Company>HITSZ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Oliver Wu</dc:creator>
  <cp:lastModifiedBy>Oliver Wu</cp:lastModifiedBy>
  <cp:revision>114</cp:revision>
  <cp:lastPrinted>1601-01-01T00:00:00Z</cp:lastPrinted>
  <dcterms:created xsi:type="dcterms:W3CDTF">2022-06-02T16:44:40Z</dcterms:created>
  <dcterms:modified xsi:type="dcterms:W3CDTF">2024-12-08T04:38:21Z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